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312" r:id="rId2"/>
    <p:sldId id="308" r:id="rId3"/>
    <p:sldId id="278" r:id="rId4"/>
    <p:sldId id="259" r:id="rId5"/>
    <p:sldId id="311" r:id="rId6"/>
    <p:sldId id="298" r:id="rId7"/>
    <p:sldId id="299" r:id="rId8"/>
    <p:sldId id="307" r:id="rId9"/>
    <p:sldId id="300" r:id="rId10"/>
    <p:sldId id="301" r:id="rId11"/>
    <p:sldId id="310" r:id="rId12"/>
    <p:sldId id="309" r:id="rId13"/>
    <p:sldId id="302" r:id="rId14"/>
    <p:sldId id="303" r:id="rId15"/>
    <p:sldId id="304" r:id="rId16"/>
    <p:sldId id="305" r:id="rId17"/>
    <p:sldId id="306" r:id="rId18"/>
  </p:sldIdLst>
  <p:sldSz cx="12192000" cy="6858000"/>
  <p:notesSz cx="6669088" cy="98726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59" autoAdjust="0"/>
    <p:restoredTop sz="94660"/>
  </p:normalViewPr>
  <p:slideViewPr>
    <p:cSldViewPr snapToGrid="0">
      <p:cViewPr>
        <p:scale>
          <a:sx n="100" d="100"/>
          <a:sy n="100" d="100"/>
        </p:scale>
        <p:origin x="-462"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2"/>
            <a:ext cx="2889362" cy="493713"/>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778155" y="2"/>
            <a:ext cx="2889362" cy="493713"/>
          </a:xfrm>
          <a:prstGeom prst="rect">
            <a:avLst/>
          </a:prstGeom>
        </p:spPr>
        <p:txBody>
          <a:bodyPr vert="horz" lIns="91440" tIns="45720" rIns="91440" bIns="45720" rtlCol="0"/>
          <a:lstStyle>
            <a:lvl1pPr algn="r">
              <a:defRPr sz="1200"/>
            </a:lvl1pPr>
          </a:lstStyle>
          <a:p>
            <a:fld id="{AE253579-566A-40DA-9334-E6765C62A5A7}" type="datetimeFigureOut">
              <a:rPr lang="nl-NL" smtClean="0"/>
              <a:t>29-8-2017</a:t>
            </a:fld>
            <a:endParaRPr lang="nl-NL"/>
          </a:p>
        </p:txBody>
      </p:sp>
      <p:sp>
        <p:nvSpPr>
          <p:cNvPr id="4" name="Tijdelijke aanduiding voor voettekst 3"/>
          <p:cNvSpPr>
            <a:spLocks noGrp="1"/>
          </p:cNvSpPr>
          <p:nvPr>
            <p:ph type="ftr" sz="quarter" idx="2"/>
          </p:nvPr>
        </p:nvSpPr>
        <p:spPr>
          <a:xfrm>
            <a:off x="0" y="9377363"/>
            <a:ext cx="2889362" cy="493712"/>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778155" y="9377363"/>
            <a:ext cx="2889362" cy="493712"/>
          </a:xfrm>
          <a:prstGeom prst="rect">
            <a:avLst/>
          </a:prstGeom>
        </p:spPr>
        <p:txBody>
          <a:bodyPr vert="horz" lIns="91440" tIns="45720" rIns="91440" bIns="45720" rtlCol="0" anchor="b"/>
          <a:lstStyle>
            <a:lvl1pPr algn="r">
              <a:defRPr sz="1200"/>
            </a:lvl1pPr>
          </a:lstStyle>
          <a:p>
            <a:fld id="{9F628684-69EE-49AE-AF97-352C2F5BB436}" type="slidenum">
              <a:rPr lang="nl-NL" smtClean="0"/>
              <a:t>‹nr.›</a:t>
            </a:fld>
            <a:endParaRPr lang="nl-NL"/>
          </a:p>
        </p:txBody>
      </p:sp>
    </p:spTree>
    <p:extLst>
      <p:ext uri="{BB962C8B-B14F-4D97-AF65-F5344CB8AC3E}">
        <p14:creationId xmlns:p14="http://schemas.microsoft.com/office/powerpoint/2010/main" val="994780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2" y="1"/>
            <a:ext cx="2889938" cy="495348"/>
          </a:xfrm>
          <a:prstGeom prst="rect">
            <a:avLst/>
          </a:prstGeom>
        </p:spPr>
        <p:txBody>
          <a:bodyPr vert="horz" lIns="91434" tIns="45717" rIns="91434" bIns="45717" rtlCol="0"/>
          <a:lstStyle>
            <a:lvl1pPr algn="l">
              <a:defRPr sz="1200"/>
            </a:lvl1pPr>
          </a:lstStyle>
          <a:p>
            <a:endParaRPr lang="nl-NL"/>
          </a:p>
        </p:txBody>
      </p:sp>
      <p:sp>
        <p:nvSpPr>
          <p:cNvPr id="3" name="Tijdelijke aanduiding voor datum 2"/>
          <p:cNvSpPr>
            <a:spLocks noGrp="1"/>
          </p:cNvSpPr>
          <p:nvPr>
            <p:ph type="dt" idx="1"/>
          </p:nvPr>
        </p:nvSpPr>
        <p:spPr>
          <a:xfrm>
            <a:off x="3777608" y="1"/>
            <a:ext cx="2889938" cy="495348"/>
          </a:xfrm>
          <a:prstGeom prst="rect">
            <a:avLst/>
          </a:prstGeom>
        </p:spPr>
        <p:txBody>
          <a:bodyPr vert="horz" lIns="91434" tIns="45717" rIns="91434" bIns="45717" rtlCol="0"/>
          <a:lstStyle>
            <a:lvl1pPr algn="r">
              <a:defRPr sz="1200"/>
            </a:lvl1pPr>
          </a:lstStyle>
          <a:p>
            <a:fld id="{9DBEC7D0-264A-E145-9825-6A0109A44731}" type="datetimeFigureOut">
              <a:rPr lang="nl-NL" smtClean="0"/>
              <a:t>29-8-2017</a:t>
            </a:fld>
            <a:endParaRPr lang="nl-NL"/>
          </a:p>
        </p:txBody>
      </p:sp>
      <p:sp>
        <p:nvSpPr>
          <p:cNvPr id="4" name="Tijdelijke aanduiding voor dia-afbeelding 3"/>
          <p:cNvSpPr>
            <a:spLocks noGrp="1" noRot="1" noChangeAspect="1"/>
          </p:cNvSpPr>
          <p:nvPr>
            <p:ph type="sldImg" idx="2"/>
          </p:nvPr>
        </p:nvSpPr>
        <p:spPr>
          <a:xfrm>
            <a:off x="373063" y="1233488"/>
            <a:ext cx="5922962" cy="3332162"/>
          </a:xfrm>
          <a:prstGeom prst="rect">
            <a:avLst/>
          </a:prstGeom>
          <a:noFill/>
          <a:ln w="12700">
            <a:solidFill>
              <a:prstClr val="black"/>
            </a:solidFill>
          </a:ln>
        </p:spPr>
        <p:txBody>
          <a:bodyPr vert="horz" lIns="91434" tIns="45717" rIns="91434" bIns="45717" rtlCol="0" anchor="ctr"/>
          <a:lstStyle/>
          <a:p>
            <a:endParaRPr lang="nl-NL"/>
          </a:p>
        </p:txBody>
      </p:sp>
      <p:sp>
        <p:nvSpPr>
          <p:cNvPr id="5" name="Tijdelijke aanduiding voor notities 4"/>
          <p:cNvSpPr>
            <a:spLocks noGrp="1"/>
          </p:cNvSpPr>
          <p:nvPr>
            <p:ph type="body" sz="quarter" idx="3"/>
          </p:nvPr>
        </p:nvSpPr>
        <p:spPr>
          <a:xfrm>
            <a:off x="666909" y="4751224"/>
            <a:ext cx="5335270" cy="3887361"/>
          </a:xfrm>
          <a:prstGeom prst="rect">
            <a:avLst/>
          </a:prstGeom>
        </p:spPr>
        <p:txBody>
          <a:bodyPr vert="horz" lIns="91434" tIns="45717" rIns="91434" bIns="45717"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2" y="9377322"/>
            <a:ext cx="2889938" cy="495347"/>
          </a:xfrm>
          <a:prstGeom prst="rect">
            <a:avLst/>
          </a:prstGeom>
        </p:spPr>
        <p:txBody>
          <a:bodyPr vert="horz" lIns="91434" tIns="45717" rIns="91434" bIns="45717"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777608" y="9377322"/>
            <a:ext cx="2889938" cy="495347"/>
          </a:xfrm>
          <a:prstGeom prst="rect">
            <a:avLst/>
          </a:prstGeom>
        </p:spPr>
        <p:txBody>
          <a:bodyPr vert="horz" lIns="91434" tIns="45717" rIns="91434" bIns="45717" rtlCol="0" anchor="b"/>
          <a:lstStyle>
            <a:lvl1pPr algn="r">
              <a:defRPr sz="1200"/>
            </a:lvl1pPr>
          </a:lstStyle>
          <a:p>
            <a:fld id="{21D6B627-369E-274D-AF7D-C6E092BCAEAA}" type="slidenum">
              <a:rPr lang="nl-NL" smtClean="0"/>
              <a:t>‹nr.›</a:t>
            </a:fld>
            <a:endParaRPr lang="nl-NL"/>
          </a:p>
        </p:txBody>
      </p:sp>
    </p:spTree>
    <p:extLst>
      <p:ext uri="{BB962C8B-B14F-4D97-AF65-F5344CB8AC3E}">
        <p14:creationId xmlns:p14="http://schemas.microsoft.com/office/powerpoint/2010/main" val="724672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Klik</a:t>
            </a:r>
            <a:r>
              <a:rPr lang="nl-NL" baseline="0" dirty="0" smtClean="0"/>
              <a:t> op studiegids teksten</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21D6B627-369E-274D-AF7D-C6E092BCAEAA}" type="slidenum">
              <a:rPr lang="nl-NL" smtClean="0"/>
              <a:t>4</a:t>
            </a:fld>
            <a:endParaRPr lang="nl-NL"/>
          </a:p>
        </p:txBody>
      </p:sp>
    </p:spTree>
    <p:extLst>
      <p:ext uri="{BB962C8B-B14F-4D97-AF65-F5344CB8AC3E}">
        <p14:creationId xmlns:p14="http://schemas.microsoft.com/office/powerpoint/2010/main" val="468685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Dit jaar zijn</a:t>
            </a:r>
            <a:r>
              <a:rPr lang="nl-NL" baseline="0" dirty="0" smtClean="0"/>
              <a:t> er de </a:t>
            </a:r>
            <a:r>
              <a:rPr lang="nl-NL" baseline="0" dirty="0" err="1" smtClean="0"/>
              <a:t>fictieofeningen</a:t>
            </a:r>
            <a:r>
              <a:rPr lang="nl-NL" baseline="0" dirty="0" smtClean="0"/>
              <a:t> SFO en LFO. </a:t>
            </a:r>
          </a:p>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smtClean="0"/>
              <a:t>SFO is de oefening in de Studio, de LFO op een zelf gekozen locatie in het 020 gebied. Voor de LFO volgt een parate kick-off.</a:t>
            </a:r>
          </a:p>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smtClean="0"/>
              <a:t>De bedoeling is bij allemaal hetzelfde: samenwerkend, met een standaard crew, korte fictiefilms maken. Kernwoorden zijn 'film' en 'samenwerken'.</a:t>
            </a:r>
          </a:p>
          <a:p>
            <a:pPr marL="0" marR="0" indent="0" algn="l" defTabSz="914400" rtl="0" eaLnBrk="1" fontAlgn="auto" latinLnBrk="0" hangingPunct="1">
              <a:lnSpc>
                <a:spcPct val="100000"/>
              </a:lnSpc>
              <a:spcBef>
                <a:spcPts val="0"/>
              </a:spcBef>
              <a:spcAft>
                <a:spcPts val="0"/>
              </a:spcAft>
              <a:buClrTx/>
              <a:buSzTx/>
              <a:buFontTx/>
              <a:buNone/>
              <a:tabLst/>
              <a:defRPr/>
            </a:pPr>
            <a:endParaRPr lang="nl-NL" baseline="0" dirty="0" smtClean="0"/>
          </a:p>
          <a:p>
            <a:endParaRPr lang="nl-NL" dirty="0"/>
          </a:p>
        </p:txBody>
      </p:sp>
      <p:sp>
        <p:nvSpPr>
          <p:cNvPr id="4" name="Tijdelijke aanduiding voor dianummer 3"/>
          <p:cNvSpPr>
            <a:spLocks noGrp="1"/>
          </p:cNvSpPr>
          <p:nvPr>
            <p:ph type="sldNum" sz="quarter" idx="10"/>
          </p:nvPr>
        </p:nvSpPr>
        <p:spPr/>
        <p:txBody>
          <a:bodyPr/>
          <a:lstStyle/>
          <a:p>
            <a:fld id="{21D6B627-369E-274D-AF7D-C6E092BCAEAA}" type="slidenum">
              <a:rPr lang="nl-NL" smtClean="0"/>
              <a:t>5</a:t>
            </a:fld>
            <a:endParaRPr lang="nl-NL"/>
          </a:p>
        </p:txBody>
      </p:sp>
    </p:spTree>
    <p:extLst>
      <p:ext uri="{BB962C8B-B14F-4D97-AF65-F5344CB8AC3E}">
        <p14:creationId xmlns:p14="http://schemas.microsoft.com/office/powerpoint/2010/main" val="145582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De </a:t>
            </a:r>
            <a:r>
              <a:rPr lang="nl-NL" dirty="0" err="1" smtClean="0"/>
              <a:t>vakklasdoelen</a:t>
            </a:r>
            <a:r>
              <a:rPr lang="nl-NL" dirty="0" smtClean="0"/>
              <a:t> worden straks tijdens de </a:t>
            </a:r>
            <a:r>
              <a:rPr lang="nl-NL" dirty="0" err="1" smtClean="0"/>
              <a:t>vakklas</a:t>
            </a:r>
            <a:r>
              <a:rPr lang="nl-NL" dirty="0" smtClean="0"/>
              <a:t> </a:t>
            </a:r>
            <a:r>
              <a:rPr lang="nl-NL" dirty="0" err="1" smtClean="0"/>
              <a:t>kick-offs</a:t>
            </a:r>
            <a:r>
              <a:rPr lang="nl-NL" dirty="0" smtClean="0"/>
              <a:t> verder besproken en uitgelegd.</a:t>
            </a:r>
          </a:p>
        </p:txBody>
      </p:sp>
      <p:sp>
        <p:nvSpPr>
          <p:cNvPr id="4" name="Tijdelijke aanduiding voor dianummer 3"/>
          <p:cNvSpPr>
            <a:spLocks noGrp="1"/>
          </p:cNvSpPr>
          <p:nvPr>
            <p:ph type="sldNum" sz="quarter" idx="10"/>
          </p:nvPr>
        </p:nvSpPr>
        <p:spPr/>
        <p:txBody>
          <a:bodyPr/>
          <a:lstStyle/>
          <a:p>
            <a:fld id="{21D6B627-369E-274D-AF7D-C6E092BCAEAA}" type="slidenum">
              <a:rPr lang="nl-NL" smtClean="0"/>
              <a:t>6</a:t>
            </a:fld>
            <a:endParaRPr lang="nl-NL"/>
          </a:p>
        </p:txBody>
      </p:sp>
    </p:spTree>
    <p:extLst>
      <p:ext uri="{BB962C8B-B14F-4D97-AF65-F5344CB8AC3E}">
        <p14:creationId xmlns:p14="http://schemas.microsoft.com/office/powerpoint/2010/main" val="823506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De 5 gekozen scenario's zullen straks gepresenteerd worden.</a:t>
            </a:r>
            <a:endParaRPr lang="nl-NL" dirty="0"/>
          </a:p>
        </p:txBody>
      </p:sp>
      <p:sp>
        <p:nvSpPr>
          <p:cNvPr id="4" name="Tijdelijke aanduiding voor dianummer 3"/>
          <p:cNvSpPr>
            <a:spLocks noGrp="1"/>
          </p:cNvSpPr>
          <p:nvPr>
            <p:ph type="sldNum" sz="quarter" idx="10"/>
          </p:nvPr>
        </p:nvSpPr>
        <p:spPr/>
        <p:txBody>
          <a:bodyPr/>
          <a:lstStyle/>
          <a:p>
            <a:fld id="{21D6B627-369E-274D-AF7D-C6E092BCAEAA}" type="slidenum">
              <a:rPr lang="nl-NL" smtClean="0"/>
              <a:t>8</a:t>
            </a:fld>
            <a:endParaRPr lang="nl-NL"/>
          </a:p>
        </p:txBody>
      </p:sp>
    </p:spTree>
    <p:extLst>
      <p:ext uri="{BB962C8B-B14F-4D97-AF65-F5344CB8AC3E}">
        <p14:creationId xmlns:p14="http://schemas.microsoft.com/office/powerpoint/2010/main" val="665956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Dit</a:t>
            </a:r>
            <a:r>
              <a:rPr lang="nl-NL" baseline="0" dirty="0" smtClean="0"/>
              <a:t> is een korte samenvatting van de</a:t>
            </a:r>
            <a:r>
              <a:rPr lang="nl-NL" dirty="0" smtClean="0"/>
              <a:t> randvoorwaarden. Randvoorwaarden hebben</a:t>
            </a:r>
            <a:r>
              <a:rPr lang="nl-NL" baseline="0" dirty="0" smtClean="0"/>
              <a:t> vooral niet de bedoeling jullie in te perken, maar dienen als kaders om voor alle disciplines een haalbare en zinvolle oefening mogelijk te maken. De coaches kunnen de randvoorwaarden altijd uitleggen.</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21D6B627-369E-274D-AF7D-C6E092BCAEAA}" type="slidenum">
              <a:rPr lang="nl-NL" smtClean="0"/>
              <a:t>9</a:t>
            </a:fld>
            <a:endParaRPr lang="nl-NL"/>
          </a:p>
        </p:txBody>
      </p:sp>
    </p:spTree>
    <p:extLst>
      <p:ext uri="{BB962C8B-B14F-4D97-AF65-F5344CB8AC3E}">
        <p14:creationId xmlns:p14="http://schemas.microsoft.com/office/powerpoint/2010/main" val="966453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Coaching</a:t>
            </a:r>
            <a:r>
              <a:rPr lang="nl-NL" baseline="0" dirty="0" smtClean="0"/>
              <a:t> tijdens de voorbereiding, het bedenken, ontwikkelen en schrijven, op de set, tijdens de beeldmontage, geluidsmontage en mixage.</a:t>
            </a:r>
          </a:p>
          <a:p>
            <a:endParaRPr lang="nl-NL" baseline="0" dirty="0" smtClean="0"/>
          </a:p>
          <a:p>
            <a:r>
              <a:rPr lang="nl-NL" baseline="0" dirty="0" smtClean="0"/>
              <a:t>In de stijlbespreking kunnen alle </a:t>
            </a:r>
            <a:r>
              <a:rPr lang="nl-NL" baseline="0" dirty="0" err="1" smtClean="0"/>
              <a:t>heads</a:t>
            </a:r>
            <a:r>
              <a:rPr lang="nl-NL" baseline="0" dirty="0" smtClean="0"/>
              <a:t> (!) hun ideeën met de coaches delen en met voorbeelden verduidelijken.</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21D6B627-369E-274D-AF7D-C6E092BCAEAA}" type="slidenum">
              <a:rPr lang="nl-NL" smtClean="0"/>
              <a:t>10</a:t>
            </a:fld>
            <a:endParaRPr lang="nl-NL"/>
          </a:p>
        </p:txBody>
      </p:sp>
    </p:spTree>
    <p:extLst>
      <p:ext uri="{BB962C8B-B14F-4D97-AF65-F5344CB8AC3E}">
        <p14:creationId xmlns:p14="http://schemas.microsoft.com/office/powerpoint/2010/main" val="8033157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coachen gebeurt waar enigszins mogelijk samen; ook de discussie tussen coaches onderling gaat</a:t>
            </a:r>
            <a:r>
              <a:rPr lang="nl-NL" baseline="0" dirty="0" smtClean="0"/>
              <a:t> jullie helpen je eigen afwegingen te maken.</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21D6B627-369E-274D-AF7D-C6E092BCAEAA}" type="slidenum">
              <a:rPr lang="nl-NL" smtClean="0"/>
              <a:t>11</a:t>
            </a:fld>
            <a:endParaRPr lang="nl-NL"/>
          </a:p>
        </p:txBody>
      </p:sp>
    </p:spTree>
    <p:extLst>
      <p:ext uri="{BB962C8B-B14F-4D97-AF65-F5344CB8AC3E}">
        <p14:creationId xmlns:p14="http://schemas.microsoft.com/office/powerpoint/2010/main" val="2030440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smtClean="0"/>
              <a:t>Draaievaluatie</a:t>
            </a:r>
            <a:r>
              <a:rPr lang="nl-NL" dirty="0" smtClean="0"/>
              <a:t> kort na de draaidag(en)</a:t>
            </a:r>
          </a:p>
          <a:p>
            <a:r>
              <a:rPr lang="nl-NL" dirty="0" smtClean="0"/>
              <a:t>Crewevaluatie na de eerste vertoning in de PZ (na afloop van het maakproces).</a:t>
            </a:r>
          </a:p>
          <a:p>
            <a:r>
              <a:rPr lang="nl-NL" dirty="0" err="1" smtClean="0"/>
              <a:t>Vakklasevaluatie</a:t>
            </a:r>
            <a:r>
              <a:rPr lang="nl-NL" dirty="0" smtClean="0"/>
              <a:t> in je eigen </a:t>
            </a:r>
            <a:r>
              <a:rPr lang="nl-NL" dirty="0" err="1" smtClean="0"/>
              <a:t>vakklas</a:t>
            </a:r>
            <a:r>
              <a:rPr lang="nl-NL" dirty="0" smtClean="0"/>
              <a:t>.</a:t>
            </a:r>
          </a:p>
          <a:p>
            <a:endParaRPr lang="nl-NL" dirty="0"/>
          </a:p>
        </p:txBody>
      </p:sp>
      <p:sp>
        <p:nvSpPr>
          <p:cNvPr id="4" name="Tijdelijke aanduiding voor dianummer 3"/>
          <p:cNvSpPr>
            <a:spLocks noGrp="1"/>
          </p:cNvSpPr>
          <p:nvPr>
            <p:ph type="sldNum" sz="quarter" idx="10"/>
          </p:nvPr>
        </p:nvSpPr>
        <p:spPr/>
        <p:txBody>
          <a:bodyPr/>
          <a:lstStyle/>
          <a:p>
            <a:fld id="{21D6B627-369E-274D-AF7D-C6E092BCAEAA}" type="slidenum">
              <a:rPr lang="nl-NL" smtClean="0"/>
              <a:t>12</a:t>
            </a:fld>
            <a:endParaRPr lang="nl-NL"/>
          </a:p>
        </p:txBody>
      </p:sp>
    </p:spTree>
    <p:extLst>
      <p:ext uri="{BB962C8B-B14F-4D97-AF65-F5344CB8AC3E}">
        <p14:creationId xmlns:p14="http://schemas.microsoft.com/office/powerpoint/2010/main" val="1850395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2EB2C8FA-D5F7-4A0B-8C00-A614DBD0C9E5}" type="datetimeFigureOut">
              <a:rPr lang="nl-NL" smtClean="0"/>
              <a:t>29-8-2017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826E600-FBEF-4FBC-9157-F3F69F532561}"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2EB2C8FA-D5F7-4A0B-8C00-A614DBD0C9E5}" type="datetimeFigureOut">
              <a:rPr lang="nl-NL" smtClean="0"/>
              <a:t>29-8-2017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826E600-FBEF-4FBC-9157-F3F69F532561}"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B2C8FA-D5F7-4A0B-8C00-A614DBD0C9E5}" type="datetimeFigureOut">
              <a:rPr lang="nl-NL" smtClean="0"/>
              <a:t>29-8-2017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826E600-FBEF-4FBC-9157-F3F69F532561}" type="slidenum">
              <a:rPr lang="nl-NL" smtClean="0"/>
              <a:t>‹nr.›</a:t>
            </a:fld>
            <a:endParaRPr lang="nl-NL"/>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nl-NL" smtClean="0"/>
              <a:t>Klik om de stijl te bewerken</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2EB2C8FA-D5F7-4A0B-8C00-A614DBD0C9E5}" type="datetimeFigureOut">
              <a:rPr lang="nl-NL" smtClean="0"/>
              <a:t>29-8-2017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826E600-FBEF-4FBC-9157-F3F69F532561}" type="slidenum">
              <a:rPr lang="nl-NL" smtClean="0"/>
              <a:t>‹nr.›</a:t>
            </a:fld>
            <a:endParaRPr lang="nl-NL"/>
          </a:p>
        </p:txBody>
      </p:sp>
      <p:sp>
        <p:nvSpPr>
          <p:cNvPr id="7" name="Title 6"/>
          <p:cNvSpPr>
            <a:spLocks noGrp="1"/>
          </p:cNvSpPr>
          <p:nvPr>
            <p:ph type="title"/>
          </p:nvPr>
        </p:nvSpPr>
        <p:spPr/>
        <p:txBody>
          <a:bodyPr/>
          <a:lstStyle/>
          <a:p>
            <a:r>
              <a:rPr lang="nl-NL" smtClean="0"/>
              <a:t>Klik om de stijl te bewerken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2EB2C8FA-D5F7-4A0B-8C00-A614DBD0C9E5}" type="datetimeFigureOut">
              <a:rPr lang="nl-NL" smtClean="0"/>
              <a:t>29-8-2017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826E600-FBEF-4FBC-9157-F3F69F532561}"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5" name="Date Placeholder 4"/>
          <p:cNvSpPr>
            <a:spLocks noGrp="1"/>
          </p:cNvSpPr>
          <p:nvPr>
            <p:ph type="dt" sz="half" idx="10"/>
          </p:nvPr>
        </p:nvSpPr>
        <p:spPr/>
        <p:txBody>
          <a:bodyPr/>
          <a:lstStyle/>
          <a:p>
            <a:fld id="{2EB2C8FA-D5F7-4A0B-8C00-A614DBD0C9E5}" type="datetimeFigureOut">
              <a:rPr lang="nl-NL" smtClean="0"/>
              <a:t>29-8-2017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826E600-FBEF-4FBC-9157-F3F69F532561}" type="slidenum">
              <a:rPr lang="nl-NL" smtClean="0"/>
              <a:t>‹nr.›</a:t>
            </a:fld>
            <a:endParaRPr lang="nl-NL"/>
          </a:p>
        </p:txBody>
      </p:sp>
      <p:sp>
        <p:nvSpPr>
          <p:cNvPr id="9" name="Content Placeholder 8"/>
          <p:cNvSpPr>
            <a:spLocks noGrp="1"/>
          </p:cNvSpPr>
          <p:nvPr>
            <p:ph sz="quarter" idx="13"/>
          </p:nvPr>
        </p:nvSpPr>
        <p:spPr>
          <a:xfrm>
            <a:off x="902207" y="2679192"/>
            <a:ext cx="5096256" cy="34472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11" name="Content Placeholder 10"/>
          <p:cNvSpPr>
            <a:spLocks noGrp="1"/>
          </p:cNvSpPr>
          <p:nvPr>
            <p:ph sz="quarter" idx="14"/>
          </p:nvPr>
        </p:nvSpPr>
        <p:spPr>
          <a:xfrm>
            <a:off x="6193536" y="2679192"/>
            <a:ext cx="5096256" cy="34472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2EB2C8FA-D5F7-4A0B-8C00-A614DBD0C9E5}" type="datetimeFigureOut">
              <a:rPr lang="nl-NL" smtClean="0"/>
              <a:t>29-8-2017</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4826E600-FBEF-4FBC-9157-F3F69F532561}"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Date Placeholder 2"/>
          <p:cNvSpPr>
            <a:spLocks noGrp="1"/>
          </p:cNvSpPr>
          <p:nvPr>
            <p:ph type="dt" sz="half" idx="10"/>
          </p:nvPr>
        </p:nvSpPr>
        <p:spPr/>
        <p:txBody>
          <a:bodyPr/>
          <a:lstStyle/>
          <a:p>
            <a:fld id="{2EB2C8FA-D5F7-4A0B-8C00-A614DBD0C9E5}" type="datetimeFigureOut">
              <a:rPr lang="nl-NL" smtClean="0"/>
              <a:t>29-8-2017</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4826E600-FBEF-4FBC-9157-F3F69F532561}"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EB2C8FA-D5F7-4A0B-8C00-A614DBD0C9E5}" type="datetimeFigureOut">
              <a:rPr lang="nl-NL" smtClean="0"/>
              <a:t>29-8-2017</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4826E600-FBEF-4FBC-9157-F3F69F532561}"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EB2C8FA-D5F7-4A0B-8C00-A614DBD0C9E5}" type="datetimeFigureOut">
              <a:rPr lang="nl-NL" smtClean="0"/>
              <a:t>29-8-2017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826E600-FBEF-4FBC-9157-F3F69F532561}" type="slidenum">
              <a:rPr lang="nl-NL" smtClean="0"/>
              <a:t>‹nr.›</a:t>
            </a:fld>
            <a:endParaRPr lang="nl-NL"/>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nl-NL" smtClean="0"/>
              <a:t>Klik om de stijl te bewerken</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nl-NL" smtClean="0"/>
              <a:t>Klik om de stijl te bewerken</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2EB2C8FA-D5F7-4A0B-8C00-A614DBD0C9E5}" type="datetimeFigureOut">
              <a:rPr lang="nl-NL" smtClean="0"/>
              <a:t>29-8-2017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826E600-FBEF-4FBC-9157-F3F69F532561}" type="slidenum">
              <a:rPr lang="nl-NL" smtClean="0"/>
              <a:t>‹nr.›</a:t>
            </a:fld>
            <a:endParaRPr lang="nl-NL"/>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fld id="{2EB2C8FA-D5F7-4A0B-8C00-A614DBD0C9E5}" type="datetimeFigureOut">
              <a:rPr lang="nl-NL" smtClean="0"/>
              <a:t>29-8-2017</a:t>
            </a:fld>
            <a:endParaRPr lang="nl-NL"/>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nl-NL"/>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4826E600-FBEF-4FBC-9157-F3F69F532561}" type="slidenum">
              <a:rPr lang="nl-NL" smtClean="0"/>
              <a:t>‹nr.›</a:t>
            </a:fld>
            <a:endParaRPr lang="nl-NL"/>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studiegids-film.ahk.nl/2017-2018/studie/regie-fictie/programma/tweede-jaar/sfo-regie-ficti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28675" y="2506662"/>
            <a:ext cx="10515600" cy="4351338"/>
          </a:xfrm>
        </p:spPr>
        <p:txBody>
          <a:bodyPr>
            <a:normAutofit/>
          </a:bodyPr>
          <a:lstStyle/>
          <a:p>
            <a:pPr marL="0" indent="0">
              <a:buNone/>
            </a:pPr>
            <a:r>
              <a:rPr lang="nl-NL" sz="2800" dirty="0" smtClean="0"/>
              <a:t>09.45 - 10.30    Plenaire Kick Off </a:t>
            </a:r>
            <a:r>
              <a:rPr lang="nl-NL" sz="2800" b="1" dirty="0" smtClean="0"/>
              <a:t>KDO 1</a:t>
            </a:r>
            <a:r>
              <a:rPr lang="nl-NL" sz="2800" dirty="0" smtClean="0"/>
              <a:t> </a:t>
            </a:r>
            <a:r>
              <a:rPr lang="nl-NL" sz="2800" b="1" dirty="0" smtClean="0"/>
              <a:t>en</a:t>
            </a:r>
            <a:r>
              <a:rPr lang="nl-NL" sz="2800" dirty="0" smtClean="0"/>
              <a:t> </a:t>
            </a:r>
            <a:r>
              <a:rPr lang="nl-NL" sz="2800" b="1" dirty="0" smtClean="0"/>
              <a:t>2</a:t>
            </a:r>
          </a:p>
          <a:p>
            <a:pPr marL="0" indent="0">
              <a:buNone/>
            </a:pPr>
            <a:r>
              <a:rPr lang="nl-NL" sz="2800" dirty="0" smtClean="0"/>
              <a:t>10.30 - 11.30      Plenaire Kick Off </a:t>
            </a:r>
            <a:r>
              <a:rPr lang="nl-NL" sz="2800" b="1" dirty="0" smtClean="0"/>
              <a:t>SFO </a:t>
            </a:r>
          </a:p>
          <a:p>
            <a:pPr marL="0" indent="0">
              <a:buNone/>
            </a:pPr>
            <a:r>
              <a:rPr lang="nl-NL" sz="2800" dirty="0" smtClean="0"/>
              <a:t>11.30 - 12.45       Vervolg kick </a:t>
            </a:r>
            <a:r>
              <a:rPr lang="nl-NL" sz="2800" dirty="0" err="1" smtClean="0"/>
              <a:t>offs</a:t>
            </a:r>
            <a:r>
              <a:rPr lang="nl-NL" sz="2800" dirty="0" smtClean="0"/>
              <a:t> in </a:t>
            </a:r>
            <a:r>
              <a:rPr lang="nl-NL" sz="2800" dirty="0" err="1" smtClean="0"/>
              <a:t>vakklas</a:t>
            </a:r>
            <a:endParaRPr lang="nl-NL" sz="2800" dirty="0" smtClean="0"/>
          </a:p>
          <a:p>
            <a:pPr marL="0" indent="0">
              <a:buNone/>
            </a:pPr>
            <a:endParaRPr lang="nl-NL" sz="2800" dirty="0"/>
          </a:p>
          <a:p>
            <a:pPr marL="0" indent="0">
              <a:buNone/>
            </a:pPr>
            <a:r>
              <a:rPr lang="nl-NL" sz="2800" dirty="0" smtClean="0"/>
              <a:t>13.30 - 16.30     Postproductielessen (Constant van </a:t>
            </a:r>
            <a:r>
              <a:rPr lang="nl-NL" sz="2800" dirty="0" err="1" smtClean="0"/>
              <a:t>Panhuys</a:t>
            </a:r>
            <a:r>
              <a:rPr lang="nl-NL" sz="2800" dirty="0" smtClean="0"/>
              <a:t>)</a:t>
            </a:r>
          </a:p>
          <a:p>
            <a:pPr marL="0" indent="0">
              <a:buNone/>
            </a:pPr>
            <a:r>
              <a:rPr lang="nl-NL" sz="2800" dirty="0" smtClean="0"/>
              <a:t>16.30 - 17.30     Presentatie van de set (Michel de Graaf)</a:t>
            </a:r>
          </a:p>
          <a:p>
            <a:endParaRPr lang="nl-NL" dirty="0"/>
          </a:p>
        </p:txBody>
      </p:sp>
      <p:sp>
        <p:nvSpPr>
          <p:cNvPr id="2" name="Titel 1"/>
          <p:cNvSpPr>
            <a:spLocks noGrp="1"/>
          </p:cNvSpPr>
          <p:nvPr>
            <p:ph type="title"/>
          </p:nvPr>
        </p:nvSpPr>
        <p:spPr/>
        <p:txBody>
          <a:bodyPr>
            <a:normAutofit fontScale="90000"/>
          </a:bodyPr>
          <a:lstStyle/>
          <a:p>
            <a:r>
              <a:rPr lang="nl-NL" sz="5300" b="1" dirty="0" smtClean="0"/>
              <a:t>Programma </a:t>
            </a:r>
            <a:r>
              <a:rPr lang="nl-NL" sz="5300" b="1" dirty="0" err="1" smtClean="0"/>
              <a:t>KO’s</a:t>
            </a:r>
            <a:r>
              <a:rPr lang="nl-NL" sz="5300" b="1" dirty="0" smtClean="0"/>
              <a:t> </a:t>
            </a:r>
            <a:r>
              <a:rPr lang="nl-NL" dirty="0" smtClean="0"/>
              <a:t/>
            </a:r>
            <a:br>
              <a:rPr lang="nl-NL" dirty="0" smtClean="0"/>
            </a:br>
            <a:r>
              <a:rPr lang="nl-NL" sz="4000" dirty="0" smtClean="0"/>
              <a:t>29 augustus 2017</a:t>
            </a:r>
            <a:endParaRPr lang="nl-NL" sz="4000" dirty="0"/>
          </a:p>
        </p:txBody>
      </p:sp>
    </p:spTree>
    <p:extLst>
      <p:ext uri="{BB962C8B-B14F-4D97-AF65-F5344CB8AC3E}">
        <p14:creationId xmlns:p14="http://schemas.microsoft.com/office/powerpoint/2010/main" val="504920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lnSpcReduction="10000"/>
          </a:bodyPr>
          <a:lstStyle/>
          <a:p>
            <a:r>
              <a:rPr lang="nl-NL" dirty="0" smtClean="0"/>
              <a:t>In de in de eigen discipline in een complete crew plus cast</a:t>
            </a:r>
          </a:p>
          <a:p>
            <a:r>
              <a:rPr lang="nl-NL" dirty="0"/>
              <a:t>e</a:t>
            </a:r>
            <a:r>
              <a:rPr lang="nl-NL" dirty="0" smtClean="0"/>
              <a:t>igen maken van scenario productie en regie (regievisie)</a:t>
            </a:r>
          </a:p>
          <a:p>
            <a:r>
              <a:rPr lang="nl-NL" dirty="0" smtClean="0"/>
              <a:t>Preproductie (casting, </a:t>
            </a:r>
            <a:r>
              <a:rPr lang="nl-NL" dirty="0" err="1" smtClean="0"/>
              <a:t>decoupageplan</a:t>
            </a:r>
            <a:r>
              <a:rPr lang="nl-NL" dirty="0" smtClean="0"/>
              <a:t>, geluidsplan, e.d.)</a:t>
            </a:r>
          </a:p>
          <a:p>
            <a:r>
              <a:rPr lang="nl-NL" dirty="0" smtClean="0"/>
              <a:t>Stijlbespreking</a:t>
            </a:r>
          </a:p>
          <a:p>
            <a:r>
              <a:rPr lang="nl-NL" dirty="0" smtClean="0"/>
              <a:t>Repetitie met cast doorloop met crew</a:t>
            </a:r>
          </a:p>
          <a:p>
            <a:r>
              <a:rPr lang="nl-NL" dirty="0" smtClean="0"/>
              <a:t>Opname</a:t>
            </a:r>
          </a:p>
          <a:p>
            <a:r>
              <a:rPr lang="nl-NL" dirty="0" smtClean="0"/>
              <a:t>Beeldmontage + eventuele </a:t>
            </a:r>
            <a:r>
              <a:rPr lang="nl-NL" dirty="0"/>
              <a:t>VFX door </a:t>
            </a:r>
            <a:r>
              <a:rPr lang="nl-NL" dirty="0" smtClean="0"/>
              <a:t>editor, VFX-er </a:t>
            </a:r>
            <a:r>
              <a:rPr lang="nl-NL" dirty="0"/>
              <a:t>en regie</a:t>
            </a:r>
            <a:endParaRPr lang="nl-NL" dirty="0" smtClean="0"/>
          </a:p>
          <a:p>
            <a:r>
              <a:rPr lang="nl-NL" dirty="0" smtClean="0"/>
              <a:t>Geluidsmontage en </a:t>
            </a:r>
            <a:r>
              <a:rPr lang="nl-NL" dirty="0"/>
              <a:t>mixage door sound designer en regie</a:t>
            </a:r>
            <a:endParaRPr lang="nl-NL" dirty="0" smtClean="0"/>
          </a:p>
          <a:p>
            <a:endParaRPr lang="nl-NL" dirty="0" smtClean="0"/>
          </a:p>
          <a:p>
            <a:endParaRPr lang="nl-NL" dirty="0" smtClean="0"/>
          </a:p>
          <a:p>
            <a:endParaRPr lang="nl-NL" dirty="0"/>
          </a:p>
        </p:txBody>
      </p:sp>
      <p:sp>
        <p:nvSpPr>
          <p:cNvPr id="4" name="Titel 3"/>
          <p:cNvSpPr>
            <a:spLocks noGrp="1"/>
          </p:cNvSpPr>
          <p:nvPr>
            <p:ph type="title"/>
          </p:nvPr>
        </p:nvSpPr>
        <p:spPr/>
        <p:txBody>
          <a:bodyPr/>
          <a:lstStyle/>
          <a:p>
            <a:r>
              <a:rPr lang="nl-NL" b="1" dirty="0"/>
              <a:t>w</a:t>
            </a:r>
            <a:r>
              <a:rPr lang="nl-NL" b="1" dirty="0" smtClean="0"/>
              <a:t>erkwijze en coaching</a:t>
            </a:r>
            <a:endParaRPr lang="nl-NL" b="1" dirty="0"/>
          </a:p>
        </p:txBody>
      </p:sp>
    </p:spTree>
    <p:extLst>
      <p:ext uri="{BB962C8B-B14F-4D97-AF65-F5344CB8AC3E}">
        <p14:creationId xmlns:p14="http://schemas.microsoft.com/office/powerpoint/2010/main" val="2349030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r>
              <a:rPr lang="nl-NL" dirty="0"/>
              <a:t>Alle coaches coachen de studenten op alle aspecten:</a:t>
            </a:r>
          </a:p>
          <a:p>
            <a:pPr lvl="1"/>
            <a:r>
              <a:rPr lang="nl-NL" dirty="0"/>
              <a:t>Inhoud</a:t>
            </a:r>
          </a:p>
          <a:p>
            <a:pPr lvl="1"/>
            <a:r>
              <a:rPr lang="nl-NL" dirty="0"/>
              <a:t>Werkproces / aanpak</a:t>
            </a:r>
          </a:p>
          <a:p>
            <a:pPr lvl="1"/>
            <a:r>
              <a:rPr lang="nl-NL" dirty="0"/>
              <a:t>Samenwerking en communicatie</a:t>
            </a:r>
          </a:p>
          <a:p>
            <a:pPr lvl="1"/>
            <a:r>
              <a:rPr lang="nl-NL" dirty="0"/>
              <a:t>Leerproces</a:t>
            </a:r>
          </a:p>
          <a:p>
            <a:pPr lvl="1"/>
            <a:r>
              <a:rPr lang="nl-NL" dirty="0"/>
              <a:t>Vaktechnische zaken (hierin verschillen de coaches dus wel</a:t>
            </a:r>
            <a:r>
              <a:rPr lang="nl-NL" dirty="0" smtClean="0"/>
              <a:t>)</a:t>
            </a:r>
            <a:endParaRPr lang="nl-NL" dirty="0"/>
          </a:p>
        </p:txBody>
      </p:sp>
      <p:sp>
        <p:nvSpPr>
          <p:cNvPr id="4" name="Titel 3"/>
          <p:cNvSpPr>
            <a:spLocks noGrp="1"/>
          </p:cNvSpPr>
          <p:nvPr>
            <p:ph type="title"/>
          </p:nvPr>
        </p:nvSpPr>
        <p:spPr/>
        <p:txBody>
          <a:bodyPr/>
          <a:lstStyle/>
          <a:p>
            <a:r>
              <a:rPr lang="nl-NL" b="1" dirty="0" smtClean="0"/>
              <a:t>coaching</a:t>
            </a:r>
            <a:endParaRPr lang="nl-NL" b="1" dirty="0"/>
          </a:p>
        </p:txBody>
      </p:sp>
    </p:spTree>
    <p:extLst>
      <p:ext uri="{BB962C8B-B14F-4D97-AF65-F5344CB8AC3E}">
        <p14:creationId xmlns:p14="http://schemas.microsoft.com/office/powerpoint/2010/main" val="13084732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fontScale="92500" lnSpcReduction="10000"/>
          </a:bodyPr>
          <a:lstStyle/>
          <a:p>
            <a:pPr marL="0" indent="0">
              <a:buNone/>
            </a:pPr>
            <a:r>
              <a:rPr lang="nl-NL" dirty="0"/>
              <a:t>Studenten en coaches blikken samen terug:</a:t>
            </a:r>
          </a:p>
          <a:p>
            <a:r>
              <a:rPr lang="nl-NL" dirty="0"/>
              <a:t>analyse</a:t>
            </a:r>
          </a:p>
          <a:p>
            <a:r>
              <a:rPr lang="nl-NL" dirty="0"/>
              <a:t>feedback </a:t>
            </a:r>
          </a:p>
          <a:p>
            <a:r>
              <a:rPr lang="nl-NL" dirty="0"/>
              <a:t>conclusies</a:t>
            </a:r>
          </a:p>
          <a:p>
            <a:pPr marL="0" indent="0">
              <a:buNone/>
            </a:pPr>
            <a:endParaRPr lang="nl-NL" dirty="0"/>
          </a:p>
          <a:p>
            <a:pPr marL="0" indent="0">
              <a:buNone/>
            </a:pPr>
            <a:r>
              <a:rPr lang="nl-NL" dirty="0"/>
              <a:t>Drie typen evaluatie:</a:t>
            </a:r>
          </a:p>
          <a:p>
            <a:r>
              <a:rPr lang="nl-NL" dirty="0" err="1"/>
              <a:t>draaievaluatie</a:t>
            </a:r>
            <a:endParaRPr lang="nl-NL" dirty="0"/>
          </a:p>
          <a:p>
            <a:r>
              <a:rPr lang="nl-NL" dirty="0"/>
              <a:t>crewevaluatie</a:t>
            </a:r>
          </a:p>
          <a:p>
            <a:r>
              <a:rPr lang="nl-NL" dirty="0" err="1" smtClean="0"/>
              <a:t>vakklasevaluatie</a:t>
            </a:r>
            <a:endParaRPr lang="nl-NL" dirty="0"/>
          </a:p>
        </p:txBody>
      </p:sp>
      <p:sp>
        <p:nvSpPr>
          <p:cNvPr id="4" name="Titel 3"/>
          <p:cNvSpPr>
            <a:spLocks noGrp="1"/>
          </p:cNvSpPr>
          <p:nvPr>
            <p:ph type="title"/>
          </p:nvPr>
        </p:nvSpPr>
        <p:spPr/>
        <p:txBody>
          <a:bodyPr/>
          <a:lstStyle/>
          <a:p>
            <a:r>
              <a:rPr lang="nl-NL" b="1" dirty="0" smtClean="0"/>
              <a:t>evaluaties</a:t>
            </a:r>
            <a:endParaRPr lang="nl-NL" b="1" dirty="0"/>
          </a:p>
        </p:txBody>
      </p:sp>
    </p:spTree>
    <p:extLst>
      <p:ext uri="{BB962C8B-B14F-4D97-AF65-F5344CB8AC3E}">
        <p14:creationId xmlns:p14="http://schemas.microsoft.com/office/powerpoint/2010/main" val="12182068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pPr marL="0" indent="0">
              <a:buNone/>
            </a:pPr>
            <a:r>
              <a:rPr lang="nl-NL" b="1" dirty="0"/>
              <a:t>toets</a:t>
            </a:r>
            <a:br>
              <a:rPr lang="nl-NL" b="1" dirty="0"/>
            </a:br>
            <a:r>
              <a:rPr lang="nl-NL" dirty="0"/>
              <a:t>leerverslag</a:t>
            </a:r>
            <a:r>
              <a:rPr lang="nl-NL" i="1" dirty="0"/>
              <a:t/>
            </a:r>
            <a:br>
              <a:rPr lang="nl-NL" i="1" dirty="0"/>
            </a:br>
            <a:r>
              <a:rPr lang="nl-NL" i="1" dirty="0"/>
              <a:t/>
            </a:r>
            <a:br>
              <a:rPr lang="nl-NL" i="1" dirty="0"/>
            </a:br>
            <a:r>
              <a:rPr lang="nl-NL" i="1" dirty="0"/>
              <a:t>beoordeling</a:t>
            </a:r>
            <a:r>
              <a:rPr lang="nl-NL" dirty="0"/>
              <a:t/>
            </a:r>
            <a:br>
              <a:rPr lang="nl-NL" dirty="0"/>
            </a:br>
            <a:r>
              <a:rPr lang="nl-NL" dirty="0"/>
              <a:t>Je krijgt de studiepunten toegekend als</a:t>
            </a:r>
          </a:p>
          <a:p>
            <a:r>
              <a:rPr lang="nl-NL" dirty="0" smtClean="0"/>
              <a:t>de </a:t>
            </a:r>
            <a:r>
              <a:rPr lang="nl-NL" dirty="0"/>
              <a:t>leerdoelen in voldoende mate zijn behaald (V/O)</a:t>
            </a:r>
          </a:p>
          <a:p>
            <a:r>
              <a:rPr lang="nl-NL" dirty="0"/>
              <a:t>het verslag met een voldoende beoordeeld </a:t>
            </a:r>
            <a:r>
              <a:rPr lang="nl-NL" dirty="0" smtClean="0"/>
              <a:t>wordt (</a:t>
            </a:r>
            <a:r>
              <a:rPr lang="nl-NL" dirty="0"/>
              <a:t>V/O)</a:t>
            </a:r>
          </a:p>
          <a:p>
            <a:pPr marL="0" indent="0">
              <a:buNone/>
            </a:pPr>
            <a:endParaRPr lang="nl-NL" dirty="0"/>
          </a:p>
        </p:txBody>
      </p:sp>
      <p:sp>
        <p:nvSpPr>
          <p:cNvPr id="4" name="Titel 3"/>
          <p:cNvSpPr>
            <a:spLocks noGrp="1"/>
          </p:cNvSpPr>
          <p:nvPr>
            <p:ph type="title"/>
          </p:nvPr>
        </p:nvSpPr>
        <p:spPr/>
        <p:txBody>
          <a:bodyPr/>
          <a:lstStyle/>
          <a:p>
            <a:r>
              <a:rPr lang="nl-NL" b="1" dirty="0"/>
              <a:t>t</a:t>
            </a:r>
            <a:r>
              <a:rPr lang="nl-NL" b="1" dirty="0" smtClean="0"/>
              <a:t>oetsing en beoordeling</a:t>
            </a:r>
            <a:endParaRPr lang="nl-NL" b="1" dirty="0"/>
          </a:p>
        </p:txBody>
      </p:sp>
    </p:spTree>
    <p:extLst>
      <p:ext uri="{BB962C8B-B14F-4D97-AF65-F5344CB8AC3E}">
        <p14:creationId xmlns:p14="http://schemas.microsoft.com/office/powerpoint/2010/main" val="23490300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096082" y="2332567"/>
            <a:ext cx="9877777" cy="3982508"/>
          </a:xfrm>
        </p:spPr>
        <p:txBody>
          <a:bodyPr>
            <a:normAutofit fontScale="92500" lnSpcReduction="10000"/>
          </a:bodyPr>
          <a:lstStyle/>
          <a:p>
            <a:pPr marL="457200" indent="-457200">
              <a:lnSpc>
                <a:spcPct val="120000"/>
              </a:lnSpc>
              <a:buFont typeface="+mj-lt"/>
              <a:buAutoNum type="arabicPeriod"/>
            </a:pPr>
            <a:r>
              <a:rPr lang="nl-NL" b="1" dirty="0" smtClean="0"/>
              <a:t>Werken </a:t>
            </a:r>
            <a:r>
              <a:rPr lang="nl-NL" b="1" dirty="0"/>
              <a:t>in een </a:t>
            </a:r>
            <a:r>
              <a:rPr lang="nl-NL" b="1" dirty="0" smtClean="0"/>
              <a:t>filmcrew op een </a:t>
            </a:r>
            <a:r>
              <a:rPr lang="nl-NL" b="1" dirty="0" err="1" smtClean="0"/>
              <a:t>fictieset</a:t>
            </a:r>
            <a:r>
              <a:rPr lang="nl-NL" b="1" dirty="0" smtClean="0"/>
              <a:t> in een studio, </a:t>
            </a:r>
            <a:r>
              <a:rPr lang="nl-NL" dirty="0" smtClean="0"/>
              <a:t>hoe zie jij dat?</a:t>
            </a:r>
            <a:r>
              <a:rPr lang="nl-NL" b="1" dirty="0"/>
              <a:t/>
            </a:r>
            <a:br>
              <a:rPr lang="nl-NL" b="1" dirty="0"/>
            </a:br>
            <a:r>
              <a:rPr lang="nl-NL" b="1" dirty="0"/>
              <a:t> </a:t>
            </a:r>
            <a:r>
              <a:rPr lang="nl-NL" dirty="0"/>
              <a:t>(taken, verantwoordelijkheden en jouw eigen rol daarin</a:t>
            </a:r>
            <a:r>
              <a:rPr lang="nl-NL" dirty="0" smtClean="0"/>
              <a:t>)</a:t>
            </a:r>
          </a:p>
          <a:p>
            <a:pPr marL="457200" indent="-457200">
              <a:lnSpc>
                <a:spcPct val="120000"/>
              </a:lnSpc>
              <a:buFont typeface="+mj-lt"/>
              <a:buAutoNum type="arabicPeriod"/>
            </a:pPr>
            <a:r>
              <a:rPr lang="nl-NL" b="1" dirty="0" smtClean="0"/>
              <a:t>Samenwerken, </a:t>
            </a:r>
            <a:r>
              <a:rPr lang="nl-NL" dirty="0" smtClean="0"/>
              <a:t>hoe kun je dat bevorderen?</a:t>
            </a:r>
            <a:endParaRPr lang="nl-NL" dirty="0"/>
          </a:p>
          <a:p>
            <a:pPr marL="457200" indent="-457200">
              <a:lnSpc>
                <a:spcPct val="120000"/>
              </a:lnSpc>
              <a:buFont typeface="+mj-lt"/>
              <a:buAutoNum type="arabicPeriod"/>
            </a:pPr>
            <a:r>
              <a:rPr lang="nl-NL" b="1" dirty="0" smtClean="0"/>
              <a:t>Het communiceren </a:t>
            </a:r>
            <a:r>
              <a:rPr lang="nl-NL" dirty="0" smtClean="0"/>
              <a:t>van je ideeën</a:t>
            </a:r>
            <a:r>
              <a:rPr lang="nl-NL" dirty="0"/>
              <a:t>, handelen en </a:t>
            </a:r>
            <a:r>
              <a:rPr lang="nl-NL" dirty="0" smtClean="0"/>
              <a:t>inbreng, hoe ging dat in deze oefening?</a:t>
            </a:r>
            <a:endParaRPr lang="nl-NL" dirty="0"/>
          </a:p>
          <a:p>
            <a:pPr marL="457200" indent="-457200">
              <a:lnSpc>
                <a:spcPct val="120000"/>
              </a:lnSpc>
              <a:buFont typeface="+mj-lt"/>
              <a:buAutoNum type="arabicPeriod"/>
            </a:pPr>
            <a:r>
              <a:rPr lang="nl-NL" b="1" dirty="0"/>
              <a:t>Feedback geven en </a:t>
            </a:r>
            <a:r>
              <a:rPr lang="nl-NL" b="1" dirty="0" smtClean="0"/>
              <a:t>ontvangen, </a:t>
            </a:r>
            <a:r>
              <a:rPr lang="nl-NL" dirty="0" smtClean="0"/>
              <a:t>hoe </a:t>
            </a:r>
            <a:r>
              <a:rPr lang="nl-NL" dirty="0"/>
              <a:t>verging je dat</a:t>
            </a:r>
            <a:r>
              <a:rPr lang="nl-NL" dirty="0" smtClean="0"/>
              <a:t>?</a:t>
            </a:r>
            <a:endParaRPr lang="nl-NL" dirty="0"/>
          </a:p>
          <a:p>
            <a:pPr marL="457200" indent="-457200">
              <a:lnSpc>
                <a:spcPct val="120000"/>
              </a:lnSpc>
              <a:buFont typeface="+mj-lt"/>
              <a:buAutoNum type="arabicPeriod"/>
            </a:pPr>
            <a:r>
              <a:rPr lang="nl-NL" b="1" dirty="0" smtClean="0"/>
              <a:t>Je sterke en minder sterke punten en je persoonlijke </a:t>
            </a:r>
            <a:r>
              <a:rPr lang="nl-NL" b="1" dirty="0"/>
              <a:t>leerdoelen </a:t>
            </a:r>
            <a:r>
              <a:rPr lang="nl-NL" dirty="0"/>
              <a:t>voor het volgende project (2 á 3</a:t>
            </a:r>
            <a:r>
              <a:rPr lang="nl-NL" dirty="0" smtClean="0"/>
              <a:t>)</a:t>
            </a:r>
          </a:p>
          <a:p>
            <a:pPr marL="457200" indent="-457200">
              <a:lnSpc>
                <a:spcPct val="120000"/>
              </a:lnSpc>
              <a:buFont typeface="+mj-lt"/>
              <a:buAutoNum type="arabicPeriod"/>
            </a:pPr>
            <a:r>
              <a:rPr lang="nl-NL" b="1" dirty="0"/>
              <a:t>De leerdoelen van je </a:t>
            </a:r>
            <a:r>
              <a:rPr lang="nl-NL" b="1" dirty="0" err="1"/>
              <a:t>vakklas</a:t>
            </a:r>
            <a:r>
              <a:rPr lang="nl-NL" b="1" dirty="0"/>
              <a:t>, </a:t>
            </a:r>
            <a:r>
              <a:rPr lang="nl-NL" dirty="0"/>
              <a:t>in hoeverre heb je die behaald?</a:t>
            </a:r>
            <a:endParaRPr lang="nl-NL" b="1" dirty="0"/>
          </a:p>
          <a:p>
            <a:pPr marL="457200" indent="-457200">
              <a:lnSpc>
                <a:spcPct val="120000"/>
              </a:lnSpc>
              <a:buFont typeface="+mj-lt"/>
              <a:buAutoNum type="arabicPeriod"/>
            </a:pPr>
            <a:endParaRPr lang="nl-NL" dirty="0"/>
          </a:p>
          <a:p>
            <a:pPr marL="0" indent="0">
              <a:buNone/>
            </a:pPr>
            <a:endParaRPr lang="nl-NL" dirty="0"/>
          </a:p>
        </p:txBody>
      </p:sp>
      <p:sp>
        <p:nvSpPr>
          <p:cNvPr id="4" name="Titel 3"/>
          <p:cNvSpPr>
            <a:spLocks noGrp="1"/>
          </p:cNvSpPr>
          <p:nvPr>
            <p:ph type="title"/>
          </p:nvPr>
        </p:nvSpPr>
        <p:spPr/>
        <p:txBody>
          <a:bodyPr/>
          <a:lstStyle/>
          <a:p>
            <a:r>
              <a:rPr lang="nl-NL" b="1" dirty="0"/>
              <a:t>h</a:t>
            </a:r>
            <a:r>
              <a:rPr lang="nl-NL" b="1" dirty="0" smtClean="0"/>
              <a:t>et leerverslag</a:t>
            </a:r>
            <a:endParaRPr lang="nl-NL" b="1" dirty="0"/>
          </a:p>
        </p:txBody>
      </p:sp>
    </p:spTree>
    <p:extLst>
      <p:ext uri="{BB962C8B-B14F-4D97-AF65-F5344CB8AC3E}">
        <p14:creationId xmlns:p14="http://schemas.microsoft.com/office/powerpoint/2010/main" val="23490300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marL="0" indent="0" algn="ctr">
              <a:buNone/>
            </a:pPr>
            <a:r>
              <a:rPr lang="nl-NL" sz="5400" b="1" dirty="0" smtClean="0"/>
              <a:t>VRAGEN ?</a:t>
            </a:r>
            <a:endParaRPr lang="nl-NL" dirty="0"/>
          </a:p>
        </p:txBody>
      </p:sp>
      <p:sp>
        <p:nvSpPr>
          <p:cNvPr id="4" name="Titel 3"/>
          <p:cNvSpPr>
            <a:spLocks noGrp="1"/>
          </p:cNvSpPr>
          <p:nvPr>
            <p:ph type="title"/>
          </p:nvPr>
        </p:nvSpPr>
        <p:spPr/>
        <p:txBody>
          <a:bodyPr/>
          <a:lstStyle/>
          <a:p>
            <a:endParaRPr lang="nl-NL" dirty="0"/>
          </a:p>
        </p:txBody>
      </p:sp>
    </p:spTree>
    <p:extLst>
      <p:ext uri="{BB962C8B-B14F-4D97-AF65-F5344CB8AC3E}">
        <p14:creationId xmlns:p14="http://schemas.microsoft.com/office/powerpoint/2010/main" val="23490300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fontScale="77500" lnSpcReduction="20000"/>
          </a:bodyPr>
          <a:lstStyle/>
          <a:p>
            <a:pPr marL="914400" indent="-914400">
              <a:buFont typeface="+mj-lt"/>
              <a:buAutoNum type="arabicPeriod"/>
            </a:pPr>
            <a:r>
              <a:rPr lang="nl-NL" sz="5400" dirty="0" smtClean="0"/>
              <a:t>Stockholm</a:t>
            </a:r>
          </a:p>
          <a:p>
            <a:pPr marL="914400" indent="-914400">
              <a:buFont typeface="+mj-lt"/>
              <a:buAutoNum type="arabicPeriod"/>
            </a:pPr>
            <a:r>
              <a:rPr lang="nl-NL" sz="5400" dirty="0" smtClean="0"/>
              <a:t>Limbo Motel</a:t>
            </a:r>
          </a:p>
          <a:p>
            <a:pPr marL="914400" indent="-914400">
              <a:buFont typeface="+mj-lt"/>
              <a:buAutoNum type="arabicPeriod"/>
            </a:pPr>
            <a:r>
              <a:rPr lang="nl-NL" sz="5400" dirty="0" smtClean="0"/>
              <a:t>Zo Goed als Dood</a:t>
            </a:r>
          </a:p>
          <a:p>
            <a:pPr marL="914400" indent="-914400">
              <a:buFont typeface="+mj-lt"/>
              <a:buAutoNum type="arabicPeriod"/>
            </a:pPr>
            <a:r>
              <a:rPr lang="nl-NL" sz="5400" dirty="0" smtClean="0"/>
              <a:t>Snuifje Onschuldig</a:t>
            </a:r>
          </a:p>
          <a:p>
            <a:pPr marL="914400" indent="-914400">
              <a:buFont typeface="+mj-lt"/>
              <a:buAutoNum type="arabicPeriod"/>
            </a:pPr>
            <a:r>
              <a:rPr lang="nl-NL" sz="5400" dirty="0" err="1" smtClean="0"/>
              <a:t>Another</a:t>
            </a:r>
            <a:r>
              <a:rPr lang="nl-NL" sz="5400" dirty="0" smtClean="0"/>
              <a:t> </a:t>
            </a:r>
            <a:r>
              <a:rPr lang="nl-NL" sz="5400" dirty="0" err="1" smtClean="0"/>
              <a:t>One</a:t>
            </a:r>
            <a:r>
              <a:rPr lang="nl-NL" sz="5400" dirty="0" smtClean="0"/>
              <a:t> </a:t>
            </a:r>
            <a:r>
              <a:rPr lang="nl-NL" sz="5400" dirty="0" err="1" smtClean="0"/>
              <a:t>Bites</a:t>
            </a:r>
            <a:r>
              <a:rPr lang="nl-NL" sz="5400" dirty="0" smtClean="0"/>
              <a:t> </a:t>
            </a:r>
            <a:r>
              <a:rPr lang="nl-NL" sz="5400" dirty="0" err="1" smtClean="0"/>
              <a:t>the</a:t>
            </a:r>
            <a:r>
              <a:rPr lang="nl-NL" sz="5400" dirty="0" smtClean="0"/>
              <a:t> Dust</a:t>
            </a:r>
            <a:endParaRPr lang="nl-NL" dirty="0"/>
          </a:p>
        </p:txBody>
      </p:sp>
      <p:sp>
        <p:nvSpPr>
          <p:cNvPr id="4" name="Titel 3"/>
          <p:cNvSpPr>
            <a:spLocks noGrp="1"/>
          </p:cNvSpPr>
          <p:nvPr>
            <p:ph type="title"/>
          </p:nvPr>
        </p:nvSpPr>
        <p:spPr/>
        <p:txBody>
          <a:bodyPr/>
          <a:lstStyle/>
          <a:p>
            <a:r>
              <a:rPr lang="nl-NL" b="1" dirty="0" smtClean="0"/>
              <a:t>De vijf scripts</a:t>
            </a:r>
            <a:endParaRPr lang="nl-NL" b="1" dirty="0"/>
          </a:p>
        </p:txBody>
      </p:sp>
    </p:spTree>
    <p:extLst>
      <p:ext uri="{BB962C8B-B14F-4D97-AF65-F5344CB8AC3E}">
        <p14:creationId xmlns:p14="http://schemas.microsoft.com/office/powerpoint/2010/main" val="23490300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sz="5400" b="1" dirty="0"/>
              <a:t> </a:t>
            </a:r>
            <a:endParaRPr lang="nl-NL" dirty="0"/>
          </a:p>
        </p:txBody>
      </p:sp>
      <p:sp>
        <p:nvSpPr>
          <p:cNvPr id="4" name="Titel 3"/>
          <p:cNvSpPr>
            <a:spLocks noGrp="1"/>
          </p:cNvSpPr>
          <p:nvPr>
            <p:ph type="title"/>
          </p:nvPr>
        </p:nvSpPr>
        <p:spPr/>
        <p:txBody>
          <a:bodyPr/>
          <a:lstStyle/>
          <a:p>
            <a:endParaRPr lang="nl-NL"/>
          </a:p>
        </p:txBody>
      </p:sp>
    </p:spTree>
    <p:extLst>
      <p:ext uri="{BB962C8B-B14F-4D97-AF65-F5344CB8AC3E}">
        <p14:creationId xmlns:p14="http://schemas.microsoft.com/office/powerpoint/2010/main" val="2349030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Tijdelijke aanduiding voor inhoud 1"/>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78909" y="1352550"/>
            <a:ext cx="6908799" cy="5181600"/>
          </a:xfrm>
        </p:spPr>
      </p:pic>
      <p:sp>
        <p:nvSpPr>
          <p:cNvPr id="4" name="Titel 3"/>
          <p:cNvSpPr>
            <a:spLocks noGrp="1"/>
          </p:cNvSpPr>
          <p:nvPr>
            <p:ph type="title"/>
          </p:nvPr>
        </p:nvSpPr>
        <p:spPr>
          <a:xfrm>
            <a:off x="600075" y="271653"/>
            <a:ext cx="10972800" cy="1252728"/>
          </a:xfrm>
        </p:spPr>
        <p:txBody>
          <a:bodyPr/>
          <a:lstStyle/>
          <a:p>
            <a:r>
              <a:rPr lang="nl-NL" dirty="0" smtClean="0"/>
              <a:t>Studio Fictie Oefening</a:t>
            </a:r>
            <a:endParaRPr lang="nl-NL" dirty="0"/>
          </a:p>
        </p:txBody>
      </p:sp>
    </p:spTree>
    <p:extLst>
      <p:ext uri="{BB962C8B-B14F-4D97-AF65-F5344CB8AC3E}">
        <p14:creationId xmlns:p14="http://schemas.microsoft.com/office/powerpoint/2010/main" val="3322399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NL" b="1" dirty="0" smtClean="0"/>
              <a:t>Kick off </a:t>
            </a:r>
            <a:r>
              <a:rPr lang="nl-NL" dirty="0" smtClean="0"/>
              <a:t/>
            </a:r>
            <a:br>
              <a:rPr lang="nl-NL" dirty="0" smtClean="0"/>
            </a:br>
            <a:r>
              <a:rPr lang="nl-NL" dirty="0" smtClean="0"/>
              <a:t>Studio Fictie Oefening</a:t>
            </a:r>
            <a:br>
              <a:rPr lang="nl-NL" dirty="0" smtClean="0"/>
            </a:br>
            <a:r>
              <a:rPr lang="nl-NL" dirty="0" smtClean="0"/>
              <a:t>(SFO)</a:t>
            </a:r>
            <a:endParaRPr lang="nl-NL" dirty="0"/>
          </a:p>
        </p:txBody>
      </p:sp>
      <p:sp>
        <p:nvSpPr>
          <p:cNvPr id="3" name="Ondertitel 2"/>
          <p:cNvSpPr>
            <a:spLocks noGrp="1"/>
          </p:cNvSpPr>
          <p:nvPr>
            <p:ph type="subTitle" idx="1"/>
          </p:nvPr>
        </p:nvSpPr>
        <p:spPr/>
        <p:txBody>
          <a:bodyPr/>
          <a:lstStyle/>
          <a:p>
            <a:r>
              <a:rPr lang="nl-NL" dirty="0" smtClean="0"/>
              <a:t>29 augustus 2017</a:t>
            </a:r>
          </a:p>
          <a:p>
            <a:r>
              <a:rPr lang="nl-NL" dirty="0" smtClean="0"/>
              <a:t>10.30 – 11.30 uur</a:t>
            </a:r>
          </a:p>
          <a:p>
            <a:r>
              <a:rPr lang="nl-NL" dirty="0" smtClean="0"/>
              <a:t>Michel </a:t>
            </a:r>
            <a:r>
              <a:rPr lang="nl-NL" dirty="0" err="1" smtClean="0"/>
              <a:t>Schöpping</a:t>
            </a:r>
            <a:endParaRPr lang="nl-NL" dirty="0" smtClean="0"/>
          </a:p>
        </p:txBody>
      </p:sp>
    </p:spTree>
    <p:extLst>
      <p:ext uri="{BB962C8B-B14F-4D97-AF65-F5344CB8AC3E}">
        <p14:creationId xmlns:p14="http://schemas.microsoft.com/office/powerpoint/2010/main" val="2961006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00100" y="1806575"/>
            <a:ext cx="10515600" cy="4351338"/>
          </a:xfrm>
        </p:spPr>
        <p:txBody>
          <a:bodyPr>
            <a:normAutofit fontScale="92500" lnSpcReduction="20000"/>
          </a:bodyPr>
          <a:lstStyle/>
          <a:p>
            <a:pPr marL="514350" indent="-514350">
              <a:buFont typeface="+mj-lt"/>
              <a:buAutoNum type="arabicPeriod"/>
            </a:pPr>
            <a:r>
              <a:rPr lang="nl-NL" dirty="0" smtClean="0"/>
              <a:t>Opening</a:t>
            </a:r>
          </a:p>
          <a:p>
            <a:pPr marL="514350" indent="-514350">
              <a:buFont typeface="+mj-lt"/>
              <a:buAutoNum type="arabicPeriod"/>
            </a:pPr>
            <a:r>
              <a:rPr lang="nl-NL" dirty="0" smtClean="0"/>
              <a:t>De fictieoefeningen in het 2</a:t>
            </a:r>
            <a:r>
              <a:rPr lang="nl-NL" baseline="30000" dirty="0" smtClean="0"/>
              <a:t>e</a:t>
            </a:r>
            <a:r>
              <a:rPr lang="nl-NL" dirty="0" smtClean="0"/>
              <a:t> jaar</a:t>
            </a:r>
          </a:p>
          <a:p>
            <a:pPr marL="514350" indent="-514350">
              <a:buFont typeface="+mj-lt"/>
              <a:buAutoNum type="arabicPeriod"/>
            </a:pPr>
            <a:r>
              <a:rPr lang="nl-NL" dirty="0" smtClean="0"/>
              <a:t>De SFO</a:t>
            </a:r>
          </a:p>
          <a:p>
            <a:pPr lvl="1"/>
            <a:r>
              <a:rPr lang="nl-NL" dirty="0" smtClean="0"/>
              <a:t>De leerdoelen (gemeenschappelijk)</a:t>
            </a:r>
          </a:p>
          <a:p>
            <a:pPr lvl="1"/>
            <a:r>
              <a:rPr lang="nl-NL" dirty="0" smtClean="0"/>
              <a:t>De opdracht</a:t>
            </a:r>
          </a:p>
          <a:p>
            <a:pPr lvl="1"/>
            <a:r>
              <a:rPr lang="nl-NL" dirty="0" smtClean="0"/>
              <a:t>De scripts</a:t>
            </a:r>
          </a:p>
          <a:p>
            <a:pPr lvl="1"/>
            <a:r>
              <a:rPr lang="nl-NL" dirty="0" smtClean="0"/>
              <a:t>De (rand)voorwaarden</a:t>
            </a:r>
          </a:p>
          <a:p>
            <a:pPr lvl="1"/>
            <a:r>
              <a:rPr lang="nl-NL" dirty="0" smtClean="0"/>
              <a:t>Werkwijze en coaching</a:t>
            </a:r>
          </a:p>
          <a:p>
            <a:pPr lvl="1"/>
            <a:r>
              <a:rPr lang="nl-NL" dirty="0" smtClean="0"/>
              <a:t>Evaluaties</a:t>
            </a:r>
          </a:p>
          <a:p>
            <a:pPr lvl="1"/>
            <a:r>
              <a:rPr lang="nl-NL" dirty="0" smtClean="0"/>
              <a:t>Toetsing en beoordeling</a:t>
            </a:r>
          </a:p>
          <a:p>
            <a:pPr lvl="1"/>
            <a:r>
              <a:rPr lang="nl-NL" dirty="0" smtClean="0"/>
              <a:t>Het leerverslag</a:t>
            </a:r>
          </a:p>
          <a:p>
            <a:pPr marL="514350" indent="-514350">
              <a:buFont typeface="+mj-lt"/>
              <a:buAutoNum type="arabicPeriod"/>
            </a:pPr>
            <a:r>
              <a:rPr lang="nl-NL" dirty="0" smtClean="0"/>
              <a:t>Vragen?</a:t>
            </a:r>
          </a:p>
          <a:p>
            <a:pPr marL="514350" indent="-514350">
              <a:buFont typeface="+mj-lt"/>
              <a:buAutoNum type="arabicPeriod"/>
            </a:pPr>
            <a:r>
              <a:rPr lang="nl-NL" dirty="0" smtClean="0"/>
              <a:t>Presentatie van de 5 gekozen scripts</a:t>
            </a:r>
          </a:p>
          <a:p>
            <a:endParaRPr lang="nl-NL" dirty="0" smtClean="0"/>
          </a:p>
          <a:p>
            <a:endParaRPr lang="nl-NL" dirty="0" smtClean="0"/>
          </a:p>
          <a:p>
            <a:endParaRPr lang="nl-NL" dirty="0"/>
          </a:p>
        </p:txBody>
      </p:sp>
      <p:sp>
        <p:nvSpPr>
          <p:cNvPr id="2" name="Titel 1"/>
          <p:cNvSpPr>
            <a:spLocks noGrp="1"/>
          </p:cNvSpPr>
          <p:nvPr>
            <p:ph type="title"/>
          </p:nvPr>
        </p:nvSpPr>
        <p:spPr/>
        <p:txBody>
          <a:bodyPr/>
          <a:lstStyle/>
          <a:p>
            <a:r>
              <a:rPr lang="nl-NL" b="1" dirty="0" smtClean="0"/>
              <a:t>Agenda</a:t>
            </a:r>
            <a:endParaRPr lang="nl-NL" b="1" dirty="0"/>
          </a:p>
        </p:txBody>
      </p:sp>
      <p:sp>
        <p:nvSpPr>
          <p:cNvPr id="4" name="Tekstvak 3"/>
          <p:cNvSpPr txBox="1"/>
          <p:nvPr/>
        </p:nvSpPr>
        <p:spPr>
          <a:xfrm>
            <a:off x="6477000" y="3409950"/>
            <a:ext cx="4933950" cy="800219"/>
          </a:xfrm>
          <a:prstGeom prst="rect">
            <a:avLst/>
          </a:prstGeom>
          <a:noFill/>
          <a:ln w="6350">
            <a:solidFill>
              <a:schemeClr val="tx1"/>
            </a:solidFill>
          </a:ln>
        </p:spPr>
        <p:txBody>
          <a:bodyPr wrap="square" rtlCol="0">
            <a:spAutoFit/>
          </a:bodyPr>
          <a:lstStyle/>
          <a:p>
            <a:r>
              <a:rPr lang="nl-NL" b="1" dirty="0">
                <a:solidFill>
                  <a:schemeClr val="accent1">
                    <a:lumMod val="50000"/>
                  </a:schemeClr>
                </a:solidFill>
              </a:rPr>
              <a:t>Kijk in de studiegids!</a:t>
            </a:r>
          </a:p>
          <a:p>
            <a:r>
              <a:rPr lang="nl-NL" sz="1400" dirty="0">
                <a:solidFill>
                  <a:schemeClr val="accent1">
                    <a:lumMod val="50000"/>
                  </a:schemeClr>
                </a:solidFill>
                <a:hlinkClick r:id="rId3"/>
              </a:rPr>
              <a:t>http://www.studiegids-film.ahk.nl/2017-2018/studie/regie-documentaire/programma/tweede-jaar/kdo-1-algemeen/</a:t>
            </a:r>
            <a:endParaRPr lang="nl-NL" sz="1400" dirty="0"/>
          </a:p>
        </p:txBody>
      </p:sp>
    </p:spTree>
    <p:extLst>
      <p:ext uri="{BB962C8B-B14F-4D97-AF65-F5344CB8AC3E}">
        <p14:creationId xmlns:p14="http://schemas.microsoft.com/office/powerpoint/2010/main" val="2053468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dirty="0"/>
              <a:t>s</a:t>
            </a:r>
            <a:r>
              <a:rPr lang="nl-NL" dirty="0" smtClean="0"/>
              <a:t>tudio fictie oefening (SFO) en locatie fictie oefening (LFO)</a:t>
            </a:r>
          </a:p>
          <a:p>
            <a:r>
              <a:rPr lang="nl-NL" dirty="0" smtClean="0"/>
              <a:t>Bedoeling</a:t>
            </a:r>
          </a:p>
          <a:p>
            <a:r>
              <a:rPr lang="nl-NL" dirty="0" smtClean="0"/>
              <a:t>Waar staan jullie nu? Waar komen jullie vandaan?</a:t>
            </a:r>
            <a:endParaRPr lang="nl-NL" dirty="0"/>
          </a:p>
        </p:txBody>
      </p:sp>
      <p:sp>
        <p:nvSpPr>
          <p:cNvPr id="4" name="Titel 3"/>
          <p:cNvSpPr>
            <a:spLocks noGrp="1"/>
          </p:cNvSpPr>
          <p:nvPr>
            <p:ph type="title"/>
          </p:nvPr>
        </p:nvSpPr>
        <p:spPr/>
        <p:txBody>
          <a:bodyPr/>
          <a:lstStyle/>
          <a:p>
            <a:r>
              <a:rPr lang="nl-NL" b="1" dirty="0" smtClean="0"/>
              <a:t>De fictieoefeningen in het 2</a:t>
            </a:r>
            <a:r>
              <a:rPr lang="nl-NL" b="1" baseline="30000" dirty="0" smtClean="0"/>
              <a:t>e</a:t>
            </a:r>
            <a:r>
              <a:rPr lang="nl-NL" b="1" dirty="0" smtClean="0"/>
              <a:t> jaar</a:t>
            </a:r>
            <a:endParaRPr lang="nl-NL" b="1" dirty="0"/>
          </a:p>
        </p:txBody>
      </p:sp>
    </p:spTree>
    <p:extLst>
      <p:ext uri="{BB962C8B-B14F-4D97-AF65-F5344CB8AC3E}">
        <p14:creationId xmlns:p14="http://schemas.microsoft.com/office/powerpoint/2010/main" val="4293292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143707" y="2408766"/>
            <a:ext cx="9877777" cy="3763433"/>
          </a:xfrm>
        </p:spPr>
        <p:txBody>
          <a:bodyPr>
            <a:normAutofit fontScale="70000" lnSpcReduction="20000"/>
          </a:bodyPr>
          <a:lstStyle/>
          <a:p>
            <a:pPr marL="0" indent="0">
              <a:buNone/>
            </a:pPr>
            <a:r>
              <a:rPr lang="nl-NL" dirty="0" smtClean="0"/>
              <a:t>Na </a:t>
            </a:r>
            <a:r>
              <a:rPr lang="nl-NL" dirty="0"/>
              <a:t>afloop van deze oefening kan de student:</a:t>
            </a:r>
          </a:p>
          <a:p>
            <a:pPr marL="0" indent="0">
              <a:lnSpc>
                <a:spcPct val="120000"/>
              </a:lnSpc>
              <a:buNone/>
            </a:pPr>
            <a:r>
              <a:rPr lang="nl-NL" i="1" dirty="0" smtClean="0"/>
              <a:t>Samenwerken</a:t>
            </a:r>
            <a:r>
              <a:rPr lang="nl-NL" b="1" dirty="0" smtClean="0"/>
              <a:t>:</a:t>
            </a:r>
          </a:p>
          <a:p>
            <a:pPr>
              <a:lnSpc>
                <a:spcPct val="120000"/>
              </a:lnSpc>
            </a:pPr>
            <a:r>
              <a:rPr lang="nl-NL" b="1" dirty="0" smtClean="0"/>
              <a:t>het specifieke aan het werken in </a:t>
            </a:r>
            <a:r>
              <a:rPr lang="nl-NL" b="1" dirty="0"/>
              <a:t>een </a:t>
            </a:r>
            <a:r>
              <a:rPr lang="nl-NL" b="1" dirty="0" smtClean="0"/>
              <a:t>filmcrew op </a:t>
            </a:r>
            <a:r>
              <a:rPr lang="nl-NL" b="1" dirty="0"/>
              <a:t>een </a:t>
            </a:r>
            <a:r>
              <a:rPr lang="nl-NL" b="1" dirty="0" err="1"/>
              <a:t>fictieset</a:t>
            </a:r>
            <a:r>
              <a:rPr lang="nl-NL" b="1" dirty="0"/>
              <a:t> in een studio verwoorden</a:t>
            </a:r>
            <a:br>
              <a:rPr lang="nl-NL" b="1" dirty="0"/>
            </a:br>
            <a:r>
              <a:rPr lang="nl-NL" dirty="0"/>
              <a:t>(taken, verantwoordelijkheden en de eigen rol daarin</a:t>
            </a:r>
            <a:r>
              <a:rPr lang="nl-NL" dirty="0" smtClean="0"/>
              <a:t>)</a:t>
            </a:r>
          </a:p>
          <a:p>
            <a:pPr>
              <a:lnSpc>
                <a:spcPct val="120000"/>
              </a:lnSpc>
            </a:pPr>
            <a:r>
              <a:rPr lang="nl-NL" b="1" dirty="0" smtClean="0"/>
              <a:t>aangeven hoe je een goede samenwerking kunt bevorderen</a:t>
            </a:r>
          </a:p>
          <a:p>
            <a:pPr marL="0" indent="0">
              <a:lnSpc>
                <a:spcPct val="120000"/>
              </a:lnSpc>
              <a:buNone/>
            </a:pPr>
            <a:r>
              <a:rPr lang="nl-NL" i="1" dirty="0" smtClean="0"/>
              <a:t>Communicatie</a:t>
            </a:r>
            <a:r>
              <a:rPr lang="nl-NL" b="1" dirty="0" smtClean="0"/>
              <a:t>:</a:t>
            </a:r>
            <a:endParaRPr lang="nl-NL" b="1" dirty="0"/>
          </a:p>
          <a:p>
            <a:pPr>
              <a:lnSpc>
                <a:spcPct val="120000"/>
              </a:lnSpc>
            </a:pPr>
            <a:r>
              <a:rPr lang="nl-NL" b="1" dirty="0" smtClean="0"/>
              <a:t>ideeën</a:t>
            </a:r>
            <a:r>
              <a:rPr lang="nl-NL" b="1" dirty="0"/>
              <a:t>, handelen en inbreng </a:t>
            </a:r>
            <a:r>
              <a:rPr lang="nl-NL" b="1" dirty="0" smtClean="0"/>
              <a:t>helder verwoorden </a:t>
            </a:r>
            <a:r>
              <a:rPr lang="nl-NL" b="1" dirty="0"/>
              <a:t>en </a:t>
            </a:r>
            <a:r>
              <a:rPr lang="nl-NL" b="1" dirty="0" smtClean="0"/>
              <a:t>verantwoorden</a:t>
            </a:r>
            <a:endParaRPr lang="nl-NL" dirty="0"/>
          </a:p>
          <a:p>
            <a:pPr>
              <a:lnSpc>
                <a:spcPct val="120000"/>
              </a:lnSpc>
            </a:pPr>
            <a:r>
              <a:rPr lang="nl-NL" b="1" dirty="0"/>
              <a:t>op constructieve wijze feedback geven en </a:t>
            </a:r>
            <a:r>
              <a:rPr lang="nl-NL" b="1" dirty="0" smtClean="0"/>
              <a:t>ontvangen</a:t>
            </a:r>
          </a:p>
          <a:p>
            <a:pPr marL="0" indent="0">
              <a:lnSpc>
                <a:spcPct val="120000"/>
              </a:lnSpc>
              <a:buNone/>
            </a:pPr>
            <a:r>
              <a:rPr lang="nl-NL" i="1" dirty="0" smtClean="0"/>
              <a:t>Leren en ontwikkelen:</a:t>
            </a:r>
            <a:endParaRPr lang="nl-NL" i="1" dirty="0"/>
          </a:p>
          <a:p>
            <a:pPr>
              <a:lnSpc>
                <a:spcPct val="120000"/>
              </a:lnSpc>
            </a:pPr>
            <a:r>
              <a:rPr lang="nl-NL" b="1" dirty="0" smtClean="0"/>
              <a:t>sterke </a:t>
            </a:r>
            <a:r>
              <a:rPr lang="nl-NL" b="1" dirty="0"/>
              <a:t>en </a:t>
            </a:r>
            <a:r>
              <a:rPr lang="nl-NL" b="1" dirty="0" smtClean="0"/>
              <a:t>minder sterke </a:t>
            </a:r>
            <a:r>
              <a:rPr lang="nl-NL" b="1" dirty="0"/>
              <a:t>punten</a:t>
            </a:r>
            <a:r>
              <a:rPr lang="nl-NL" dirty="0"/>
              <a:t> </a:t>
            </a:r>
            <a:r>
              <a:rPr lang="nl-NL" b="1" dirty="0" smtClean="0"/>
              <a:t>benoemen </a:t>
            </a:r>
            <a:r>
              <a:rPr lang="nl-NL" dirty="0"/>
              <a:t>en daaruit </a:t>
            </a:r>
            <a:r>
              <a:rPr lang="nl-NL" b="1" dirty="0"/>
              <a:t>persoonlijke leerdoelen formuleren</a:t>
            </a:r>
          </a:p>
          <a:p>
            <a:pPr>
              <a:lnSpc>
                <a:spcPct val="120000"/>
              </a:lnSpc>
            </a:pPr>
            <a:endParaRPr lang="nl-NL" b="1" dirty="0"/>
          </a:p>
          <a:p>
            <a:pPr>
              <a:lnSpc>
                <a:spcPct val="120000"/>
              </a:lnSpc>
            </a:pPr>
            <a:r>
              <a:rPr lang="nl-NL" dirty="0"/>
              <a:t>daarnaast zijn er </a:t>
            </a:r>
            <a:r>
              <a:rPr lang="nl-NL" dirty="0" smtClean="0"/>
              <a:t>eigen </a:t>
            </a:r>
            <a:r>
              <a:rPr lang="nl-NL" b="1" dirty="0" err="1"/>
              <a:t>vakklasdoelen</a:t>
            </a:r>
            <a:endParaRPr lang="nl-NL" dirty="0"/>
          </a:p>
          <a:p>
            <a:pPr marL="0" indent="0">
              <a:buNone/>
            </a:pPr>
            <a:endParaRPr lang="nl-NL" dirty="0"/>
          </a:p>
        </p:txBody>
      </p:sp>
      <p:sp>
        <p:nvSpPr>
          <p:cNvPr id="4" name="Titel 3"/>
          <p:cNvSpPr>
            <a:spLocks noGrp="1"/>
          </p:cNvSpPr>
          <p:nvPr>
            <p:ph type="title"/>
          </p:nvPr>
        </p:nvSpPr>
        <p:spPr>
          <a:xfrm>
            <a:off x="609599" y="338328"/>
            <a:ext cx="11401425" cy="1252728"/>
          </a:xfrm>
        </p:spPr>
        <p:txBody>
          <a:bodyPr>
            <a:normAutofit fontScale="90000"/>
          </a:bodyPr>
          <a:lstStyle/>
          <a:p>
            <a:r>
              <a:rPr lang="nl-NL" b="1" dirty="0" smtClean="0"/>
              <a:t>SFO</a:t>
            </a:r>
            <a:br>
              <a:rPr lang="nl-NL" b="1" dirty="0" smtClean="0"/>
            </a:br>
            <a:r>
              <a:rPr lang="nl-NL" b="1" dirty="0" smtClean="0"/>
              <a:t>                                 de </a:t>
            </a:r>
            <a:r>
              <a:rPr lang="nl-NL" b="1" dirty="0"/>
              <a:t>leerdoelen </a:t>
            </a:r>
            <a:r>
              <a:rPr lang="nl-NL" dirty="0" smtClean="0"/>
              <a:t>(</a:t>
            </a:r>
            <a:r>
              <a:rPr lang="nl-NL" dirty="0"/>
              <a:t>gemeenschappelijk)</a:t>
            </a:r>
          </a:p>
        </p:txBody>
      </p:sp>
    </p:spTree>
    <p:extLst>
      <p:ext uri="{BB962C8B-B14F-4D97-AF65-F5344CB8AC3E}">
        <p14:creationId xmlns:p14="http://schemas.microsoft.com/office/powerpoint/2010/main" val="9459234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marL="0" indent="0">
              <a:buNone/>
            </a:pPr>
            <a:r>
              <a:rPr lang="nl-NL" dirty="0"/>
              <a:t>realiseer een </a:t>
            </a:r>
            <a:r>
              <a:rPr lang="nl-NL" dirty="0" smtClean="0"/>
              <a:t>fictiescène </a:t>
            </a:r>
            <a:r>
              <a:rPr lang="nl-NL" dirty="0"/>
              <a:t>in een fysiek decor in de </a:t>
            </a:r>
            <a:r>
              <a:rPr lang="nl-NL" dirty="0" smtClean="0"/>
              <a:t>studio</a:t>
            </a:r>
          </a:p>
          <a:p>
            <a:pPr marL="0" indent="0">
              <a:buNone/>
            </a:pPr>
            <a:r>
              <a:rPr lang="nl-NL" dirty="0" smtClean="0"/>
              <a:t>op basis van een gegeven arena / decor</a:t>
            </a:r>
          </a:p>
          <a:p>
            <a:pPr marL="0" indent="0">
              <a:buNone/>
            </a:pPr>
            <a:r>
              <a:rPr lang="nl-NL" dirty="0"/>
              <a:t>e</a:t>
            </a:r>
            <a:r>
              <a:rPr lang="nl-NL" dirty="0" smtClean="0"/>
              <a:t>n een gegeven scenario</a:t>
            </a:r>
          </a:p>
          <a:p>
            <a:pPr marL="0" indent="0">
              <a:buNone/>
            </a:pPr>
            <a:endParaRPr lang="nl-NL" dirty="0"/>
          </a:p>
        </p:txBody>
      </p:sp>
      <p:sp>
        <p:nvSpPr>
          <p:cNvPr id="4" name="Titel 3"/>
          <p:cNvSpPr>
            <a:spLocks noGrp="1"/>
          </p:cNvSpPr>
          <p:nvPr>
            <p:ph type="title"/>
          </p:nvPr>
        </p:nvSpPr>
        <p:spPr/>
        <p:txBody>
          <a:bodyPr/>
          <a:lstStyle/>
          <a:p>
            <a:r>
              <a:rPr lang="nl-NL" b="1" dirty="0"/>
              <a:t>d</a:t>
            </a:r>
            <a:r>
              <a:rPr lang="nl-NL" b="1" dirty="0" smtClean="0"/>
              <a:t>e opdracht</a:t>
            </a:r>
            <a:endParaRPr lang="nl-NL" b="1" dirty="0"/>
          </a:p>
        </p:txBody>
      </p:sp>
    </p:spTree>
    <p:extLst>
      <p:ext uri="{BB962C8B-B14F-4D97-AF65-F5344CB8AC3E}">
        <p14:creationId xmlns:p14="http://schemas.microsoft.com/office/powerpoint/2010/main" val="2349030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fontScale="92500"/>
          </a:bodyPr>
          <a:lstStyle/>
          <a:p>
            <a:r>
              <a:rPr lang="nl-NL" dirty="0" smtClean="0"/>
              <a:t>Ontwikkeld door scenario studenten vanuit de Arena die de studenten </a:t>
            </a:r>
            <a:r>
              <a:rPr lang="nl-NL" dirty="0" err="1" smtClean="0"/>
              <a:t>Production</a:t>
            </a:r>
            <a:r>
              <a:rPr lang="nl-NL" dirty="0" smtClean="0"/>
              <a:t> Design hebben ontwikkeld; er zijn definitief 5 scenario’s gekozen</a:t>
            </a:r>
          </a:p>
          <a:p>
            <a:r>
              <a:rPr lang="nl-NL" dirty="0" smtClean="0"/>
              <a:t>Nu enkele dagen voor de overdracht aan productie en regie</a:t>
            </a:r>
          </a:p>
          <a:p>
            <a:r>
              <a:rPr lang="nl-NL" dirty="0" smtClean="0"/>
              <a:t>Vanaf 1 sept geen schrijfrol meer voor scenariostudenten bij scriptwijzigingen</a:t>
            </a:r>
          </a:p>
          <a:p>
            <a:r>
              <a:rPr lang="nl-NL" dirty="0" smtClean="0"/>
              <a:t>Scriptwijzigingen</a:t>
            </a:r>
          </a:p>
          <a:p>
            <a:pPr lvl="1"/>
            <a:r>
              <a:rPr lang="nl-NL" dirty="0"/>
              <a:t>o</a:t>
            </a:r>
            <a:r>
              <a:rPr lang="nl-NL" dirty="0" smtClean="0"/>
              <a:t>p aanwijzing van productie- en/of regiecoach </a:t>
            </a:r>
            <a:r>
              <a:rPr lang="nl-NL" dirty="0" err="1" smtClean="0"/>
              <a:t>tbv</a:t>
            </a:r>
            <a:r>
              <a:rPr lang="nl-NL" dirty="0" smtClean="0"/>
              <a:t> de haalbaarheid</a:t>
            </a:r>
          </a:p>
          <a:p>
            <a:pPr lvl="1"/>
            <a:r>
              <a:rPr lang="nl-NL" dirty="0" smtClean="0"/>
              <a:t>bv </a:t>
            </a:r>
            <a:r>
              <a:rPr lang="nl-NL" dirty="0" err="1" smtClean="0"/>
              <a:t>nav</a:t>
            </a:r>
            <a:r>
              <a:rPr lang="nl-NL" dirty="0" smtClean="0"/>
              <a:t> repetities door regie- en/of  productiestudenten zelf</a:t>
            </a:r>
          </a:p>
          <a:p>
            <a:r>
              <a:rPr lang="nl-NL" dirty="0" smtClean="0"/>
              <a:t>Scenariostudenten blijven wel betrokken en komen op de crewbesprekingen</a:t>
            </a:r>
          </a:p>
          <a:p>
            <a:pPr marL="0" indent="0">
              <a:buNone/>
            </a:pPr>
            <a:endParaRPr lang="nl-NL" dirty="0"/>
          </a:p>
        </p:txBody>
      </p:sp>
      <p:sp>
        <p:nvSpPr>
          <p:cNvPr id="4" name="Titel 3"/>
          <p:cNvSpPr>
            <a:spLocks noGrp="1"/>
          </p:cNvSpPr>
          <p:nvPr>
            <p:ph type="title"/>
          </p:nvPr>
        </p:nvSpPr>
        <p:spPr/>
        <p:txBody>
          <a:bodyPr/>
          <a:lstStyle/>
          <a:p>
            <a:r>
              <a:rPr lang="nl-NL" b="1" dirty="0"/>
              <a:t>d</a:t>
            </a:r>
            <a:r>
              <a:rPr lang="nl-NL" b="1" dirty="0" smtClean="0"/>
              <a:t>e scripts</a:t>
            </a:r>
            <a:endParaRPr lang="nl-NL" b="1" dirty="0"/>
          </a:p>
        </p:txBody>
      </p:sp>
    </p:spTree>
    <p:extLst>
      <p:ext uri="{BB962C8B-B14F-4D97-AF65-F5344CB8AC3E}">
        <p14:creationId xmlns:p14="http://schemas.microsoft.com/office/powerpoint/2010/main" val="1687737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fontScale="32500" lnSpcReduction="20000"/>
          </a:bodyPr>
          <a:lstStyle/>
          <a:p>
            <a:r>
              <a:rPr lang="nl-NL" sz="5400" dirty="0"/>
              <a:t>f</a:t>
            </a:r>
            <a:r>
              <a:rPr lang="nl-NL" sz="5400" dirty="0" smtClean="0"/>
              <a:t>ilm duurt maximaal 5 minuten (incl. titels)</a:t>
            </a:r>
            <a:endParaRPr lang="nl-NL" sz="5400" dirty="0"/>
          </a:p>
          <a:p>
            <a:r>
              <a:rPr lang="nl-NL" sz="5400" dirty="0" smtClean="0"/>
              <a:t>1 dag repetitie in de studio met regie, cast en productie</a:t>
            </a:r>
          </a:p>
          <a:p>
            <a:r>
              <a:rPr lang="nl-NL" sz="5400" dirty="0" smtClean="0"/>
              <a:t>1 </a:t>
            </a:r>
            <a:r>
              <a:rPr lang="nl-NL" sz="5400" dirty="0"/>
              <a:t>dag </a:t>
            </a:r>
            <a:r>
              <a:rPr lang="nl-NL" sz="5400" dirty="0" smtClean="0"/>
              <a:t>doorloop op </a:t>
            </a:r>
            <a:r>
              <a:rPr lang="nl-NL" sz="5400" dirty="0"/>
              <a:t>de set </a:t>
            </a:r>
            <a:r>
              <a:rPr lang="nl-NL" sz="5400" dirty="0" smtClean="0"/>
              <a:t>(</a:t>
            </a:r>
            <a:r>
              <a:rPr lang="nl-NL" sz="5400" dirty="0" err="1" smtClean="0"/>
              <a:t>setdressen</a:t>
            </a:r>
            <a:r>
              <a:rPr lang="nl-NL" sz="5400" dirty="0" smtClean="0"/>
              <a:t>, uitlichten en </a:t>
            </a:r>
            <a:r>
              <a:rPr lang="nl-NL" sz="5400" dirty="0" err="1" smtClean="0"/>
              <a:t>decoupage</a:t>
            </a:r>
            <a:r>
              <a:rPr lang="nl-NL" sz="5400" dirty="0" smtClean="0"/>
              <a:t> aanpassen), </a:t>
            </a:r>
            <a:endParaRPr lang="nl-NL" sz="5400" dirty="0"/>
          </a:p>
          <a:p>
            <a:r>
              <a:rPr lang="nl-NL" sz="5400" dirty="0" smtClean="0"/>
              <a:t>1 </a:t>
            </a:r>
            <a:r>
              <a:rPr lang="nl-NL" sz="5400" dirty="0"/>
              <a:t>dag opname, </a:t>
            </a:r>
          </a:p>
          <a:p>
            <a:r>
              <a:rPr lang="nl-NL" sz="5400" dirty="0"/>
              <a:t>4 dagen beeldmontage, </a:t>
            </a:r>
          </a:p>
          <a:p>
            <a:r>
              <a:rPr lang="nl-NL" sz="5400" dirty="0"/>
              <a:t>1 </a:t>
            </a:r>
            <a:r>
              <a:rPr lang="nl-NL" sz="5400" dirty="0" err="1" smtClean="0"/>
              <a:t>overdrachtsdag</a:t>
            </a:r>
            <a:r>
              <a:rPr lang="nl-NL" sz="5400" dirty="0"/>
              <a:t>, </a:t>
            </a:r>
          </a:p>
          <a:p>
            <a:r>
              <a:rPr lang="nl-NL" sz="5400" dirty="0"/>
              <a:t>3 dagen geluidsmontage </a:t>
            </a:r>
          </a:p>
          <a:p>
            <a:r>
              <a:rPr lang="nl-NL" sz="5400" dirty="0"/>
              <a:t>1 dag </a:t>
            </a:r>
            <a:r>
              <a:rPr lang="nl-NL" sz="5400" dirty="0" smtClean="0"/>
              <a:t>eindmixage</a:t>
            </a:r>
          </a:p>
          <a:p>
            <a:r>
              <a:rPr lang="nl-NL" sz="5400" dirty="0" smtClean="0"/>
              <a:t>1 dag </a:t>
            </a:r>
            <a:r>
              <a:rPr lang="nl-NL" sz="5400" dirty="0" err="1" smtClean="0"/>
              <a:t>vertoningsklaar</a:t>
            </a:r>
            <a:r>
              <a:rPr lang="nl-NL" sz="5400" dirty="0" smtClean="0"/>
              <a:t> maken</a:t>
            </a:r>
            <a:endParaRPr lang="nl-NL" sz="5400" dirty="0"/>
          </a:p>
          <a:p>
            <a:pPr marL="0" indent="0">
              <a:buNone/>
            </a:pPr>
            <a:r>
              <a:rPr lang="nl-NL" sz="5400" b="1" dirty="0"/>
              <a:t> </a:t>
            </a:r>
            <a:endParaRPr lang="nl-NL" sz="5400" b="1" dirty="0" smtClean="0"/>
          </a:p>
          <a:p>
            <a:r>
              <a:rPr lang="nl-NL" sz="5500" dirty="0"/>
              <a:t>i</a:t>
            </a:r>
            <a:r>
              <a:rPr lang="nl-NL" sz="5500" dirty="0" smtClean="0"/>
              <a:t>ndien nodig/gewenst: 1 </a:t>
            </a:r>
            <a:r>
              <a:rPr lang="nl-NL" sz="5500" dirty="0"/>
              <a:t>shot eenvoudig </a:t>
            </a:r>
            <a:r>
              <a:rPr lang="nl-NL" sz="5500" dirty="0" err="1"/>
              <a:t>vfx</a:t>
            </a:r>
            <a:endParaRPr lang="nl-NL" sz="5500" dirty="0"/>
          </a:p>
          <a:p>
            <a:pPr marL="0" indent="0">
              <a:buNone/>
            </a:pPr>
            <a:endParaRPr lang="nl-NL" dirty="0"/>
          </a:p>
        </p:txBody>
      </p:sp>
      <p:sp>
        <p:nvSpPr>
          <p:cNvPr id="4" name="Titel 3"/>
          <p:cNvSpPr>
            <a:spLocks noGrp="1"/>
          </p:cNvSpPr>
          <p:nvPr>
            <p:ph type="title"/>
          </p:nvPr>
        </p:nvSpPr>
        <p:spPr/>
        <p:txBody>
          <a:bodyPr/>
          <a:lstStyle/>
          <a:p>
            <a:r>
              <a:rPr lang="nl-NL" b="1" dirty="0"/>
              <a:t>d</a:t>
            </a:r>
            <a:r>
              <a:rPr lang="nl-NL" b="1" dirty="0" smtClean="0"/>
              <a:t>e (rand)voorwaarden</a:t>
            </a:r>
            <a:endParaRPr lang="nl-NL" b="1" dirty="0"/>
          </a:p>
        </p:txBody>
      </p:sp>
    </p:spTree>
    <p:extLst>
      <p:ext uri="{BB962C8B-B14F-4D97-AF65-F5344CB8AC3E}">
        <p14:creationId xmlns:p14="http://schemas.microsoft.com/office/powerpoint/2010/main" val="23490300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olfvorm">
  <a:themeElements>
    <a:clrScheme name="Golfv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Golfv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olfv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3910</TotalTime>
  <Words>681</Words>
  <Application>Microsoft Office PowerPoint</Application>
  <PresentationFormat>Aangepast</PresentationFormat>
  <Paragraphs>137</Paragraphs>
  <Slides>17</Slides>
  <Notes>8</Notes>
  <HiddenSlides>0</HiddenSlides>
  <MMClips>0</MMClips>
  <ScaleCrop>false</ScaleCrop>
  <HeadingPairs>
    <vt:vector size="4" baseType="variant">
      <vt:variant>
        <vt:lpstr>Thema</vt:lpstr>
      </vt:variant>
      <vt:variant>
        <vt:i4>1</vt:i4>
      </vt:variant>
      <vt:variant>
        <vt:lpstr>Diatitels</vt:lpstr>
      </vt:variant>
      <vt:variant>
        <vt:i4>17</vt:i4>
      </vt:variant>
    </vt:vector>
  </HeadingPairs>
  <TitlesOfParts>
    <vt:vector size="18" baseType="lpstr">
      <vt:lpstr>Golfvorm</vt:lpstr>
      <vt:lpstr>Programma KO’s  29 augustus 2017</vt:lpstr>
      <vt:lpstr>Studio Fictie Oefening</vt:lpstr>
      <vt:lpstr>Kick off  Studio Fictie Oefening (SFO)</vt:lpstr>
      <vt:lpstr>Agenda</vt:lpstr>
      <vt:lpstr>De fictieoefeningen in het 2e jaar</vt:lpstr>
      <vt:lpstr>SFO                                  de leerdoelen (gemeenschappelijk)</vt:lpstr>
      <vt:lpstr>de opdracht</vt:lpstr>
      <vt:lpstr>de scripts</vt:lpstr>
      <vt:lpstr>de (rand)voorwaarden</vt:lpstr>
      <vt:lpstr>werkwijze en coaching</vt:lpstr>
      <vt:lpstr>coaching</vt:lpstr>
      <vt:lpstr>evaluaties</vt:lpstr>
      <vt:lpstr>toetsing en beoordeling</vt:lpstr>
      <vt:lpstr>het leerverslag</vt:lpstr>
      <vt:lpstr>PowerPoint-presentatie</vt:lpstr>
      <vt:lpstr>De vijf scripts</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Gerard van Dieren</dc:creator>
  <cp:lastModifiedBy>Arie Geerding</cp:lastModifiedBy>
  <cp:revision>119</cp:revision>
  <cp:lastPrinted>2017-08-25T10:02:05Z</cp:lastPrinted>
  <dcterms:created xsi:type="dcterms:W3CDTF">2016-03-14T16:27:45Z</dcterms:created>
  <dcterms:modified xsi:type="dcterms:W3CDTF">2017-08-29T13:58:56Z</dcterms:modified>
</cp:coreProperties>
</file>